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5"/>
  </p:handoutMasterIdLst>
  <p:sldIdLst>
    <p:sldId id="256" r:id="rId2"/>
    <p:sldId id="267" r:id="rId3"/>
    <p:sldId id="269" r:id="rId4"/>
    <p:sldId id="268" r:id="rId5"/>
    <p:sldId id="271" r:id="rId6"/>
    <p:sldId id="273" r:id="rId7"/>
    <p:sldId id="278" r:id="rId8"/>
    <p:sldId id="280" r:id="rId9"/>
    <p:sldId id="279" r:id="rId10"/>
    <p:sldId id="275" r:id="rId11"/>
    <p:sldId id="276" r:id="rId12"/>
    <p:sldId id="277" r:id="rId13"/>
    <p:sldId id="28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33"/>
    <a:srgbClr val="FFFF99"/>
    <a:srgbClr val="BCD1D6"/>
    <a:srgbClr val="D5DAE2"/>
    <a:srgbClr val="C76100"/>
    <a:srgbClr val="6D5B47"/>
    <a:srgbClr val="A9A192"/>
    <a:srgbClr val="B67D47"/>
    <a:srgbClr val="BB87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>
        <p:scale>
          <a:sx n="123" d="100"/>
          <a:sy n="123" d="100"/>
        </p:scale>
        <p:origin x="-102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08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062701518314994"/>
          <c:y val="6.1254951925131994E-2"/>
          <c:w val="0.74853472650747033"/>
          <c:h val="0.83687959887280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Ижевск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2.6995105702312216E-3"/>
                  <c:y val="-1.4593212478552574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78D-4854-9EE0-559B993EAB7C}"/>
                </c:ext>
              </c:extLst>
            </c:dLbl>
            <c:dLbl>
              <c:idx val="1"/>
              <c:layout>
                <c:manualLayout>
                  <c:x val="2.6995105702312711E-3"/>
                  <c:y val="-1.7511854974263087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8D-4854-9EE0-559B993EAB7C}"/>
                </c:ext>
              </c:extLst>
            </c:dLbl>
            <c:dLbl>
              <c:idx val="2"/>
              <c:layout>
                <c:manualLayout>
                  <c:x val="2.6995105702312216E-3"/>
                  <c:y val="-2.9186424957105148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78D-4854-9EE0-559B993EAB7C}"/>
                </c:ext>
              </c:extLst>
            </c:dLbl>
            <c:dLbl>
              <c:idx val="3"/>
              <c:layout>
                <c:manualLayout>
                  <c:x val="5.3990211404624433E-3"/>
                  <c:y val="-1.7511854974263087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8D-4854-9EE0-559B993EAB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местожительство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78D-4854-9EE0-559B993EAB7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УР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1.0798042280924887E-2"/>
                  <c:y val="-8.7559274871315436E-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78D-4854-9EE0-559B993EAB7C}"/>
                </c:ext>
              </c:extLst>
            </c:dLbl>
            <c:dLbl>
              <c:idx val="1"/>
              <c:layout>
                <c:manualLayout>
                  <c:x val="1.0798042280924887E-2"/>
                  <c:y val="-2.3349139965684117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78D-4854-9EE0-559B993EAB7C}"/>
                </c:ext>
              </c:extLst>
            </c:dLbl>
            <c:dLbl>
              <c:idx val="2"/>
              <c:layout>
                <c:manualLayout>
                  <c:x val="0"/>
                  <c:y val="-2.0430497469973549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78D-4854-9EE0-559B993EAB7C}"/>
                </c:ext>
              </c:extLst>
            </c:dLbl>
            <c:dLbl>
              <c:idx val="3"/>
              <c:layout>
                <c:manualLayout>
                  <c:x val="1.349755285115601E-2"/>
                  <c:y val="-1.4593212478552588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78D-4854-9EE0-559B993EAB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местожительство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E78D-4854-9EE0-559B993EAB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9362176"/>
        <c:axId val="148637952"/>
        <c:axId val="0"/>
      </c:bar3DChart>
      <c:catAx>
        <c:axId val="189362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48637952"/>
        <c:crosses val="autoZero"/>
        <c:auto val="1"/>
        <c:lblAlgn val="ctr"/>
        <c:lblOffset val="100"/>
        <c:noMultiLvlLbl val="0"/>
      </c:catAx>
      <c:valAx>
        <c:axId val="148637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93621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611745473319268"/>
          <c:y val="4.3743096950868907E-2"/>
          <c:w val="0.74853472650747033"/>
          <c:h val="0.83687959887280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мал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4.3537763651956427E-2"/>
                  <c:y val="-1.4593212478552574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D13-4776-9A21-44B405EF0246}"/>
                </c:ext>
              </c:extLst>
            </c:dLbl>
            <c:dLbl>
              <c:idx val="1"/>
              <c:layout>
                <c:manualLayout>
                  <c:x val="2.6995105702312711E-3"/>
                  <c:y val="-1.7511854974263087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13-4776-9A21-44B405EF0246}"/>
                </c:ext>
              </c:extLst>
            </c:dLbl>
            <c:dLbl>
              <c:idx val="2"/>
              <c:layout>
                <c:manualLayout>
                  <c:x val="2.6995105702312216E-3"/>
                  <c:y val="-2.9186424957105148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D13-4776-9A21-44B405EF0246}"/>
                </c:ext>
              </c:extLst>
            </c:dLbl>
            <c:dLbl>
              <c:idx val="3"/>
              <c:layout>
                <c:manualLayout>
                  <c:x val="5.3990211404624433E-3"/>
                  <c:y val="-1.7511854974263087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13-4776-9A21-44B405EF02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пол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D13-4776-9A21-44B405EF024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дев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5.9803931341562512E-2"/>
                  <c:y val="-8.7559274871315436E-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D13-4776-9A21-44B405EF0246}"/>
                </c:ext>
              </c:extLst>
            </c:dLbl>
            <c:dLbl>
              <c:idx val="1"/>
              <c:layout>
                <c:manualLayout>
                  <c:x val="1.0798042280924887E-2"/>
                  <c:y val="-2.3349139965684117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D13-4776-9A21-44B405EF0246}"/>
                </c:ext>
              </c:extLst>
            </c:dLbl>
            <c:dLbl>
              <c:idx val="2"/>
              <c:layout>
                <c:manualLayout>
                  <c:x val="0"/>
                  <c:y val="-2.0430497469973549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D13-4776-9A21-44B405EF0246}"/>
                </c:ext>
              </c:extLst>
            </c:dLbl>
            <c:dLbl>
              <c:idx val="3"/>
              <c:layout>
                <c:manualLayout>
                  <c:x val="1.349755285115601E-2"/>
                  <c:y val="-1.4593212478552588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D13-4776-9A21-44B405EF02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пол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4D13-4776-9A21-44B405EF02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0446720"/>
        <c:axId val="148639680"/>
        <c:axId val="0"/>
      </c:bar3DChart>
      <c:catAx>
        <c:axId val="140446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48639680"/>
        <c:crosses val="autoZero"/>
        <c:auto val="1"/>
        <c:lblAlgn val="ctr"/>
        <c:lblOffset val="100"/>
        <c:noMultiLvlLbl val="0"/>
      </c:catAx>
      <c:valAx>
        <c:axId val="148639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0446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0-1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1.428458314798099E-2"/>
                  <c:y val="-2.3349139965684117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7A-4A98-A746-1B44549E17E1}"/>
                </c:ext>
              </c:extLst>
            </c:dLbl>
            <c:dLbl>
              <c:idx val="1"/>
              <c:layout>
                <c:manualLayout>
                  <c:x val="2.6995105702312711E-3"/>
                  <c:y val="-1.7511854974263087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7A-4A98-A746-1B44549E17E1}"/>
                </c:ext>
              </c:extLst>
            </c:dLbl>
            <c:dLbl>
              <c:idx val="2"/>
              <c:layout>
                <c:manualLayout>
                  <c:x val="2.6995105702312216E-3"/>
                  <c:y val="-2.9186424957105148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7A-4A98-A746-1B44549E17E1}"/>
                </c:ext>
              </c:extLst>
            </c:dLbl>
            <c:dLbl>
              <c:idx val="3"/>
              <c:layout>
                <c:manualLayout>
                  <c:x val="5.3990211404624433E-3"/>
                  <c:y val="-1.7511854974263087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7A-4A98-A746-1B44549E17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возраст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D7A-4A98-A746-1B44549E17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1-2.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2.3237353211742195E-2"/>
                  <c:y val="-1.751208478863283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7A-4A98-A746-1B44549E17E1}"/>
                </c:ext>
              </c:extLst>
            </c:dLbl>
            <c:dLbl>
              <c:idx val="1"/>
              <c:layout>
                <c:manualLayout>
                  <c:x val="1.0798042280924887E-2"/>
                  <c:y val="-2.3349139965684117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D7A-4A98-A746-1B44549E17E1}"/>
                </c:ext>
              </c:extLst>
            </c:dLbl>
            <c:dLbl>
              <c:idx val="2"/>
              <c:layout>
                <c:manualLayout>
                  <c:x val="0"/>
                  <c:y val="-2.0430497469973549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D7A-4A98-A746-1B44549E17E1}"/>
                </c:ext>
              </c:extLst>
            </c:dLbl>
            <c:dLbl>
              <c:idx val="3"/>
              <c:layout>
                <c:manualLayout>
                  <c:x val="1.349755285115601E-2"/>
                  <c:y val="-1.4593212478552588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D7A-4A98-A746-1B44549E17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возраст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5D7A-4A98-A746-1B44549E17E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2-3.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5D7A-4A98-A746-1B44549E17E1}"/>
              </c:ext>
            </c:extLst>
          </c:dPt>
          <c:dLbls>
            <c:dLbl>
              <c:idx val="0"/>
              <c:layout>
                <c:manualLayout>
                  <c:x val="2.193995879779391E-2"/>
                  <c:y val="-2.0430497469973604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D7A-4A98-A746-1B44549E17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возраст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5D7A-4A98-A746-1B44549E17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0447232"/>
        <c:axId val="148641408"/>
        <c:axId val="0"/>
      </c:bar3DChart>
      <c:catAx>
        <c:axId val="140447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48641408"/>
        <c:crosses val="autoZero"/>
        <c:auto val="1"/>
        <c:lblAlgn val="ctr"/>
        <c:lblOffset val="100"/>
        <c:noMultiLvlLbl val="0"/>
      </c:catAx>
      <c:valAx>
        <c:axId val="1486414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04472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Нозология</c:v>
                </c:pt>
              </c:strCache>
            </c:strRef>
          </c:tx>
          <c:spPr>
            <a:solidFill>
              <a:srgbClr val="FF9933"/>
            </a:solidFill>
          </c:spPr>
          <c:invertIfNegative val="0"/>
          <c:dLbls>
            <c:dLbl>
              <c:idx val="0"/>
              <c:layout>
                <c:manualLayout>
                  <c:x val="0.2741492023503862"/>
                  <c:y val="-1.1687363038714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FA-4C52-965D-31748D570814}"/>
                </c:ext>
              </c:extLst>
            </c:dLbl>
            <c:dLbl>
              <c:idx val="1"/>
              <c:layout>
                <c:manualLayout>
                  <c:x val="0.11123266816675505"/>
                  <c:y val="-5.84368151935719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FA-4C52-965D-31748D570814}"/>
                </c:ext>
              </c:extLst>
            </c:dLbl>
            <c:dLbl>
              <c:idx val="2"/>
              <c:layout>
                <c:manualLayout>
                  <c:x val="4.831317910273198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FA-4C52-965D-31748D570814}"/>
                </c:ext>
              </c:extLst>
            </c:dLbl>
            <c:dLbl>
              <c:idx val="3"/>
              <c:layout>
                <c:manualLayout>
                  <c:x val="4.4942492188587896E-2"/>
                  <c:y val="-2.9218407596785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FA-4C52-965D-31748D570814}"/>
                </c:ext>
              </c:extLst>
            </c:dLbl>
            <c:dLbl>
              <c:idx val="4"/>
              <c:layout>
                <c:manualLayout>
                  <c:x val="4.157180527444380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3FA-4C52-965D-31748D570814}"/>
                </c:ext>
              </c:extLst>
            </c:dLbl>
            <c:dLbl>
              <c:idx val="5"/>
              <c:layout>
                <c:manualLayout>
                  <c:x val="7.0784425197025935E-2"/>
                  <c:y val="-8.76552227903573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3FA-4C52-965D-31748D570814}"/>
                </c:ext>
              </c:extLst>
            </c:dLbl>
            <c:dLbl>
              <c:idx val="6"/>
              <c:layout>
                <c:manualLayout>
                  <c:x val="3.258330683672622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3FA-4C52-965D-31748D570814}"/>
                </c:ext>
              </c:extLst>
            </c:dLbl>
            <c:dLbl>
              <c:idx val="7"/>
              <c:layout>
                <c:manualLayout>
                  <c:x val="2.4718370703723343E-2"/>
                  <c:y val="-2.9218407596785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3FA-4C52-965D-31748D570814}"/>
                </c:ext>
              </c:extLst>
            </c:dLbl>
            <c:dLbl>
              <c:idx val="8"/>
              <c:layout>
                <c:manualLayout>
                  <c:x val="2.5841933008438043E-2"/>
                  <c:y val="-5.84368151935716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3FA-4C52-965D-31748D570814}"/>
                </c:ext>
              </c:extLst>
            </c:dLbl>
            <c:dLbl>
              <c:idx val="9"/>
              <c:layout>
                <c:manualLayout>
                  <c:x val="2.584193300843804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3FA-4C52-965D-31748D5708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психические и поведенческие расстройства</c:v>
                </c:pt>
                <c:pt idx="1">
                  <c:v>состояния, возникшие в перинатальный период</c:v>
                </c:pt>
                <c:pt idx="2">
                  <c:v>ДЦП</c:v>
                </c:pt>
                <c:pt idx="3">
                  <c:v>ЦНС</c:v>
                </c:pt>
                <c:pt idx="4">
                  <c:v>хромосомные и генетические патологии</c:v>
                </c:pt>
                <c:pt idx="5">
                  <c:v>аномалии систем органов</c:v>
                </c:pt>
                <c:pt idx="6">
                  <c:v>патология ССС</c:v>
                </c:pt>
                <c:pt idx="7">
                  <c:v>ОДА</c:v>
                </c:pt>
                <c:pt idx="8">
                  <c:v>нарушения слуха</c:v>
                </c:pt>
                <c:pt idx="9">
                  <c:v>болезни органов дыхания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135</c:v>
                </c:pt>
                <c:pt idx="1">
                  <c:v>47</c:v>
                </c:pt>
                <c:pt idx="2">
                  <c:v>15</c:v>
                </c:pt>
                <c:pt idx="3">
                  <c:v>14</c:v>
                </c:pt>
                <c:pt idx="4">
                  <c:v>10</c:v>
                </c:pt>
                <c:pt idx="5">
                  <c:v>24</c:v>
                </c:pt>
                <c:pt idx="6">
                  <c:v>7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C3FA-4C52-965D-31748D5708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0460544"/>
        <c:axId val="188359232"/>
        <c:axId val="0"/>
      </c:bar3DChart>
      <c:catAx>
        <c:axId val="14046054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88359232"/>
        <c:crosses val="autoZero"/>
        <c:auto val="1"/>
        <c:lblAlgn val="ctr"/>
        <c:lblOffset val="100"/>
        <c:noMultiLvlLbl val="0"/>
      </c:catAx>
      <c:valAx>
        <c:axId val="18835923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40460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 Медицинская орнагизация</c:v>
                </c:pt>
                <c:pt idx="1">
                  <c:v>МСЭ</c:v>
                </c:pt>
                <c:pt idx="2">
                  <c:v>Соцзащита</c:v>
                </c:pt>
                <c:pt idx="3">
                  <c:v>Логопед из реч.центра</c:v>
                </c:pt>
                <c:pt idx="4">
                  <c:v>Знакомые</c:v>
                </c:pt>
                <c:pt idx="5">
                  <c:v>Солнечный мир</c:v>
                </c:pt>
                <c:pt idx="6">
                  <c:v>Сами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47</c:v>
                </c:pt>
                <c:pt idx="1">
                  <c:v>3</c:v>
                </c:pt>
                <c:pt idx="2">
                  <c:v>3</c:v>
                </c:pt>
                <c:pt idx="3">
                  <c:v>6</c:v>
                </c:pt>
                <c:pt idx="4">
                  <c:v>40</c:v>
                </c:pt>
                <c:pt idx="5">
                  <c:v>2</c:v>
                </c:pt>
                <c:pt idx="6">
                  <c:v>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E3C-4CF5-A896-CC55291D741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4"/>
              <c:layout>
                <c:manualLayout>
                  <c:x val="8.0985317106936645E-3"/>
                  <c:y val="-2.675391381385100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3C-4CF5-A896-CC55291D741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 Медицинская орнагизация</c:v>
                </c:pt>
                <c:pt idx="1">
                  <c:v>МСЭ</c:v>
                </c:pt>
                <c:pt idx="2">
                  <c:v>Соцзащита</c:v>
                </c:pt>
                <c:pt idx="3">
                  <c:v>Логопед из реч.центра</c:v>
                </c:pt>
                <c:pt idx="4">
                  <c:v>Знакомые</c:v>
                </c:pt>
                <c:pt idx="5">
                  <c:v>Солнечный мир</c:v>
                </c:pt>
                <c:pt idx="6">
                  <c:v>Сами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59</c:v>
                </c:pt>
                <c:pt idx="1">
                  <c:v>1</c:v>
                </c:pt>
                <c:pt idx="2">
                  <c:v>3</c:v>
                </c:pt>
                <c:pt idx="3">
                  <c:v>7</c:v>
                </c:pt>
                <c:pt idx="4">
                  <c:v>30</c:v>
                </c:pt>
                <c:pt idx="5">
                  <c:v>1</c:v>
                </c:pt>
                <c:pt idx="6">
                  <c:v>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E3C-4CF5-A896-CC55291D74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8780544"/>
        <c:axId val="188362112"/>
        <c:axId val="0"/>
      </c:bar3DChart>
      <c:catAx>
        <c:axId val="188780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8362112"/>
        <c:crosses val="autoZero"/>
        <c:auto val="1"/>
        <c:lblAlgn val="ctr"/>
        <c:lblOffset val="100"/>
        <c:noMultiLvlLbl val="0"/>
      </c:catAx>
      <c:valAx>
        <c:axId val="188362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87805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739818195402694"/>
          <c:y val="0.71377539506239229"/>
          <c:w val="0.3040696822325335"/>
          <c:h val="0.2862246049376077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816735998159325E-2"/>
          <c:y val="8.7234886358739591E-2"/>
          <c:w val="0.67611790147707285"/>
          <c:h val="0.8069789369818511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FFFF00"/>
            </a:solidFill>
          </c:spPr>
          <c:explosion val="25"/>
          <c:dPt>
            <c:idx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22B-4DE0-BAC4-D0261D2E70F4}"/>
              </c:ext>
            </c:extLst>
          </c:dPt>
          <c:dLbls>
            <c:dLbl>
              <c:idx val="0"/>
              <c:layout>
                <c:manualLayout>
                  <c:x val="-0.22522209942858121"/>
                  <c:y val="-0.1726051489325339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2B-4DE0-BAC4-D0261D2E70F4}"/>
                </c:ext>
              </c:extLst>
            </c:dLbl>
            <c:dLbl>
              <c:idx val="1"/>
              <c:layout/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2B-4DE0-BAC4-D0261D2E70F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Полустационар</c:v>
                </c:pt>
                <c:pt idx="1">
                  <c:v>На дому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177</c:v>
                </c:pt>
                <c:pt idx="1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22B-4DE0-BAC4-D0261D2E70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87682841-2DBA-4CD5-BC09-58A2456C5E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33C7E43-6ADD-44CF-978A-5C1A62E9AC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A0F67-E526-4363-B6FB-D390EB1B1386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FB7EFB1-2A81-4F4D-B42B-2871F0B239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1CFE36C-2A00-4BE3-8365-CD4AB75F7C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7E8A6-3FA7-4ED3-9B10-A3DD94220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0000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7482-321B-4091-AF48-1FA5705C2782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633D-A3A4-41EC-81EB-EC4253811ADA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0031E27-6426-47A4-8AE9-F714D46D55D4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6"/>
          <a:stretch/>
        </p:blipFill>
        <p:spPr>
          <a:xfrm>
            <a:off x="2" y="136527"/>
            <a:ext cx="13112335" cy="70757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6649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7482-321B-4091-AF48-1FA5705C2782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633D-A3A4-41EC-81EB-EC4253811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600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7482-321B-4091-AF48-1FA5705C2782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633D-A3A4-41EC-81EB-EC4253811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40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7482-321B-4091-AF48-1FA5705C2782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633D-A3A4-41EC-81EB-EC4253811ADA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7C633517-5312-41D6-8D60-C1D9FDC547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1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13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7482-321B-4091-AF48-1FA5705C2782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633D-A3A4-41EC-81EB-EC4253811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859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7482-321B-4091-AF48-1FA5705C2782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633D-A3A4-41EC-81EB-EC4253811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664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7482-321B-4091-AF48-1FA5705C2782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633D-A3A4-41EC-81EB-EC4253811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038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7482-321B-4091-AF48-1FA5705C2782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633D-A3A4-41EC-81EB-EC4253811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106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7482-321B-4091-AF48-1FA5705C2782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633D-A3A4-41EC-81EB-EC4253811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507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7482-321B-4091-AF48-1FA5705C2782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633D-A3A4-41EC-81EB-EC4253811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989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7482-321B-4091-AF48-1FA5705C2782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633D-A3A4-41EC-81EB-EC4253811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855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presentation-creation.ru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87482-321B-4091-AF48-1FA5705C2782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1633D-A3A4-41EC-81EB-EC4253811ADA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3"/>
            <a:extLst>
              <a:ext uri="{FF2B5EF4-FFF2-40B4-BE49-F238E27FC236}">
                <a16:creationId xmlns:a16="http://schemas.microsoft.com/office/drawing/2014/main" xmlns="" id="{20A0D2A4-53D5-41DC-BCC0-16892214C29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000" y="367393"/>
            <a:ext cx="757763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6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xmlns="" id="{34849875-1BA2-4C67-92AA-79B5F0C63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85226"/>
            <a:ext cx="10472471" cy="2634972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Отчет о деятельности </a:t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>Регионального ресурсно-методического центра </a:t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>по комплексной реабилитации и абилитации </a:t>
            </a:r>
            <a:r>
              <a:rPr lang="en-US" sz="3600" dirty="0">
                <a:solidFill>
                  <a:srgbClr val="C00000"/>
                </a:solidFill>
              </a:rPr>
              <a:t/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>детей-инвалидов и ранней помощи</a:t>
            </a:r>
            <a:r>
              <a:rPr lang="en-US" sz="3600" dirty="0">
                <a:solidFill>
                  <a:srgbClr val="C00000"/>
                </a:solidFill>
              </a:rPr>
              <a:t/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> за 2022 г.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669122BA-0E38-DFB1-7AF4-E44668EEEC18}"/>
              </a:ext>
            </a:extLst>
          </p:cNvPr>
          <p:cNvSpPr/>
          <p:nvPr/>
        </p:nvSpPr>
        <p:spPr>
          <a:xfrm>
            <a:off x="10079476" y="4831153"/>
            <a:ext cx="1536971" cy="1536970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BCCCADB-BA98-14AD-72DE-E36BCC9374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204" y="4841638"/>
            <a:ext cx="1536971" cy="1536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B52F93A-B085-887F-E9BC-D6A921010A7D}"/>
              </a:ext>
            </a:extLst>
          </p:cNvPr>
          <p:cNvSpPr txBox="1"/>
          <p:nvPr/>
        </p:nvSpPr>
        <p:spPr>
          <a:xfrm>
            <a:off x="737510" y="3175551"/>
            <a:ext cx="7143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Чигвинцева Валерия Олеговна, заведующий отделением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CD62609B-FAE6-463A-FDA4-C08906EC7CEA}"/>
              </a:ext>
            </a:extLst>
          </p:cNvPr>
          <p:cNvSpPr txBox="1">
            <a:spLocks/>
          </p:cNvSpPr>
          <p:nvPr/>
        </p:nvSpPr>
        <p:spPr>
          <a:xfrm>
            <a:off x="3953506" y="6074069"/>
            <a:ext cx="4227327" cy="36512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rgbClr val="FFC000"/>
                </a:solidFill>
              </a:rPr>
              <a:t>Реабилитационный центр </a:t>
            </a:r>
            <a:r>
              <a:rPr lang="ru-RU" sz="1200" dirty="0">
                <a:solidFill>
                  <a:srgbClr val="C00000"/>
                </a:solidFill>
              </a:rPr>
              <a:t>«Адели»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4637A097-A6D8-B331-1FEA-DB0ABF59CEA6}"/>
              </a:ext>
            </a:extLst>
          </p:cNvPr>
          <p:cNvSpPr txBox="1">
            <a:spLocks/>
          </p:cNvSpPr>
          <p:nvPr/>
        </p:nvSpPr>
        <p:spPr>
          <a:xfrm>
            <a:off x="3963234" y="6270879"/>
            <a:ext cx="4227327" cy="36512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rgbClr val="FFC000"/>
                </a:solidFill>
              </a:rPr>
              <a:t>г. Ижевск </a:t>
            </a:r>
          </a:p>
          <a:p>
            <a:pPr algn="ctr"/>
            <a:r>
              <a:rPr lang="ru-RU" sz="1200" dirty="0">
                <a:solidFill>
                  <a:srgbClr val="C00000"/>
                </a:solidFill>
              </a:rPr>
              <a:t>2023 г.</a:t>
            </a:r>
          </a:p>
        </p:txBody>
      </p:sp>
    </p:spTree>
    <p:extLst>
      <p:ext uri="{BB962C8B-B14F-4D97-AF65-F5344CB8AC3E}">
        <p14:creationId xmlns:p14="http://schemas.microsoft.com/office/powerpoint/2010/main" val="3679265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B074484-A429-2B38-638E-C57D17B0ED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" y="0"/>
            <a:ext cx="1219023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4D375C-98E8-40E5-AB4D-CAC0FE771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41" y="365127"/>
            <a:ext cx="9149179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3. Развитие системы ранней помощи 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на территории Удмуртской Республики</a:t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xmlns="" id="{4EEFB532-A1E8-4AFE-B494-95AE721E5B4B}"/>
              </a:ext>
            </a:extLst>
          </p:cNvPr>
          <p:cNvSpPr txBox="1">
            <a:spLocks/>
          </p:cNvSpPr>
          <p:nvPr/>
        </p:nvSpPr>
        <p:spPr>
          <a:xfrm>
            <a:off x="168441" y="1491916"/>
            <a:ext cx="5830005" cy="514951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dirty="0">
                <a:solidFill>
                  <a:srgbClr val="C00000"/>
                </a:solidFill>
              </a:rPr>
              <a:t>для руководителей и специалистов служб и кабинетов ранней помощи Удмуртской Республики проведено:</a:t>
            </a:r>
          </a:p>
          <a:p>
            <a:r>
              <a:rPr lang="ru-RU" sz="3200" dirty="0">
                <a:solidFill>
                  <a:srgbClr val="C00000"/>
                </a:solidFill>
              </a:rPr>
              <a:t>9 стажировочных визитов;</a:t>
            </a:r>
          </a:p>
          <a:p>
            <a:r>
              <a:rPr lang="ru-RU" sz="3200" dirty="0">
                <a:solidFill>
                  <a:srgbClr val="C00000"/>
                </a:solidFill>
              </a:rPr>
              <a:t> 6  семинаров:</a:t>
            </a:r>
          </a:p>
          <a:p>
            <a:pPr marL="457200" lvl="1" indent="0">
              <a:buNone/>
            </a:pPr>
            <a:r>
              <a:rPr lang="ru-RU" dirty="0">
                <a:solidFill>
                  <a:srgbClr val="C00000"/>
                </a:solidFill>
              </a:rPr>
              <a:t>«Работа с детьми раннего возраста в дистанционном формате»,</a:t>
            </a:r>
          </a:p>
          <a:p>
            <a:pPr marL="457200" lvl="1" indent="0">
              <a:buNone/>
            </a:pPr>
            <a:r>
              <a:rPr lang="ru-RU" dirty="0">
                <a:solidFill>
                  <a:srgbClr val="C00000"/>
                </a:solidFill>
              </a:rPr>
              <a:t>«Как предотвратить задержку речи»,</a:t>
            </a:r>
          </a:p>
          <a:p>
            <a:pPr marL="457200" lvl="1" indent="0">
              <a:buNone/>
            </a:pPr>
            <a:r>
              <a:rPr lang="ru-RU" dirty="0">
                <a:solidFill>
                  <a:srgbClr val="C00000"/>
                </a:solidFill>
              </a:rPr>
              <a:t>«Концепция ранней помощи»,</a:t>
            </a:r>
          </a:p>
          <a:p>
            <a:pPr marL="457200" lvl="1" indent="0">
              <a:buNone/>
            </a:pPr>
            <a:r>
              <a:rPr lang="ru-RU" dirty="0">
                <a:solidFill>
                  <a:srgbClr val="C00000"/>
                </a:solidFill>
              </a:rPr>
              <a:t>«Порядок социального обслуживания в ранней помощи»,</a:t>
            </a:r>
          </a:p>
          <a:p>
            <a:pPr marL="457200" lvl="1" indent="0">
              <a:buNone/>
            </a:pPr>
            <a:r>
              <a:rPr lang="ru-RU" dirty="0">
                <a:solidFill>
                  <a:srgbClr val="C00000"/>
                </a:solidFill>
              </a:rPr>
              <a:t>«Что такое ранняя помощь»,</a:t>
            </a:r>
          </a:p>
          <a:p>
            <a:pPr marL="457200" lvl="1" indent="0">
              <a:buNone/>
            </a:pPr>
            <a:r>
              <a:rPr lang="ru-RU" dirty="0">
                <a:solidFill>
                  <a:srgbClr val="C00000"/>
                </a:solidFill>
              </a:rPr>
              <a:t>«Заполнение бланка первичного приема».</a:t>
            </a:r>
          </a:p>
          <a:p>
            <a:pPr marL="0" indent="0">
              <a:buNone/>
            </a:pPr>
            <a:endParaRPr lang="ru-RU" sz="32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sz="2600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EE46E04-2B58-F598-B676-B1A1FD5DF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5174" y="63672"/>
            <a:ext cx="2536194" cy="38352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7428E16-D83F-37C7-4235-5A5CD92795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4" t="16147" r="6210" b="1590"/>
          <a:stretch/>
        </p:blipFill>
        <p:spPr>
          <a:xfrm>
            <a:off x="6862195" y="3969728"/>
            <a:ext cx="4138218" cy="27913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17CF9BA-5F01-2195-32AC-BCDD95AF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6460" y="1364727"/>
            <a:ext cx="3348322" cy="251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43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B074484-A429-2B38-638E-C57D17B0ED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031" y="0"/>
            <a:ext cx="1219023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4D375C-98E8-40E5-AB4D-CAC0FE771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41" y="365127"/>
            <a:ext cx="9149179" cy="1325563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4. Информационное и консультационно-методическое сопровождение системы комплексной реабилитации и абилитации детей-инвалидов и ранней помощи в Удмуртской </a:t>
            </a:r>
            <a:r>
              <a:rPr lang="ru-RU" sz="2800" dirty="0" smtClean="0">
                <a:solidFill>
                  <a:srgbClr val="C00000"/>
                </a:solidFill>
              </a:rPr>
              <a:t>Республике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xmlns="" id="{4EEFB532-A1E8-4AFE-B494-95AE721E5B4B}"/>
              </a:ext>
            </a:extLst>
          </p:cNvPr>
          <p:cNvSpPr txBox="1">
            <a:spLocks/>
          </p:cNvSpPr>
          <p:nvPr/>
        </p:nvSpPr>
        <p:spPr>
          <a:xfrm>
            <a:off x="204539" y="1997244"/>
            <a:ext cx="8061156" cy="43193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600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8863" y="1997242"/>
            <a:ext cx="793683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Технология Выездной микрореабилитационный центр представлена на Межрегиональной конференции «Итоги реализации проекта «Микрореабилитационный центр «ТАЯН-ОПОРА» и перспективы его дальнейшего применения в организациях реабилитации детей-инвалидов и детей с ОВЗ» </a:t>
            </a:r>
            <a:r>
              <a:rPr lang="ru-RU" dirty="0" err="1"/>
              <a:t>г.Уфа</a:t>
            </a:r>
            <a:r>
              <a:rPr lang="ru-RU" dirty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Лучшие практики комплексной реабилитации и абилитации детей с инвалидностью и ранней помощи Реабилитационного центра «Адели» представлены на Межрегиональной конференции в рамках I Всероссийского форума-выставки «Ломая барьеры», г. Уфа.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Технология ранней помощи и микрореабилитационный центр представлены на Всероссийской научно-практической конференции «Региональные практики комплексной реабилитации и абилитации детей с инвалидностью и ранней помощи».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XIII Всероссийский форум «Вместе – ради детей»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489389D-CFB3-421E-6161-7847C9175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230" y="2399252"/>
            <a:ext cx="2471227" cy="17576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CD8307B-9BBC-F8AE-2D04-CDE9350A4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4190" y="67400"/>
            <a:ext cx="2029308" cy="21347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CF9C3C3-0568-D362-5042-6EEBF87CE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4903" y="4366181"/>
            <a:ext cx="3232558" cy="242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85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B074484-A429-2B38-638E-C57D17B0ED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031" y="0"/>
            <a:ext cx="1219023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4D375C-98E8-40E5-AB4D-CAC0FE771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52" y="112463"/>
            <a:ext cx="9149179" cy="68162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Достижения</a:t>
            </a:r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xmlns="" id="{4EEFB532-A1E8-4AFE-B494-95AE721E5B4B}"/>
              </a:ext>
            </a:extLst>
          </p:cNvPr>
          <p:cNvSpPr txBox="1">
            <a:spLocks/>
          </p:cNvSpPr>
          <p:nvPr/>
        </p:nvSpPr>
        <p:spPr>
          <a:xfrm>
            <a:off x="204539" y="1997244"/>
            <a:ext cx="8061156" cy="43193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6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9724" y="722117"/>
            <a:ext cx="642824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XIII Всероссийский форум «Вместе – ради детей» - </a:t>
            </a:r>
          </a:p>
          <a:p>
            <a:pPr algn="just"/>
            <a:r>
              <a:rPr lang="ru-RU" sz="1400" dirty="0"/>
              <a:t>проект «Микрореабилитационный центр» стал лидером в номинации «Мобильная помощь»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Региональный ресурсно-методический центр принял участие во Всероссийском конкурсе на звание «Лучший работник организации социального обслуживания» в специальной номинации «Стабильность и качество» (лучшая организация, предоставляющая социальные услуги в полустационарной форме). </a:t>
            </a:r>
          </a:p>
          <a:p>
            <a:pPr algn="just"/>
            <a:r>
              <a:rPr lang="ru-RU" sz="1400" dirty="0"/>
              <a:t>	</a:t>
            </a:r>
          </a:p>
          <a:p>
            <a:pPr algn="just"/>
            <a:r>
              <a:rPr lang="ru-RU" sz="1400" dirty="0"/>
              <a:t>Практика «Микрореабилитационный центр» Реабилитационного центра «Адели» вошла в каталог лучших практик Фонда поддержки детей, находящихся в трудной жизненной ситуации «Вместе - ради детей! Доступная и качественная помощь» 2022 год: номинация «Мобильная помощь».</a:t>
            </a:r>
          </a:p>
          <a:p>
            <a:pPr algn="just"/>
            <a:r>
              <a:rPr lang="ru-RU" sz="1400" dirty="0"/>
              <a:t>	</a:t>
            </a:r>
          </a:p>
          <a:p>
            <a:pPr algn="just"/>
            <a:r>
              <a:rPr lang="ru-RU" sz="1400" dirty="0"/>
              <a:t>Две практики Реабилитационного центра «Адели» вошли в сборник лучших практик «Современные научно-доказанные подходы и технологии, применяемые в практике ранней помощи» 2022 года: программа «Каролина» для младенцев и детей младшего возраста с особыми потребностями, «Метод сенсорной интеграции», внедряемых и тиражируемых Фондом поддержки детей, находящихся в трудной жизненной ситуации.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Опыт реализации проекта «</a:t>
            </a:r>
            <a:r>
              <a:rPr lang="ru-RU" sz="1400" dirty="0" err="1"/>
              <a:t>Микрореабилитационный</a:t>
            </a:r>
            <a:r>
              <a:rPr lang="ru-RU" sz="1400" dirty="0"/>
              <a:t> центр» представлен в статье «Помощь рядом. Помощь дома» Вестника Фонда поддержки детей, находящихся в трудной жизненной ситуации.</a:t>
            </a:r>
          </a:p>
          <a:p>
            <a:endParaRPr lang="ru-RU" sz="1400" dirty="0"/>
          </a:p>
          <a:p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F88BCC9-B660-4F65-B027-F8EF9A2678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60" t="7170" r="7737" b="8802"/>
          <a:stretch/>
        </p:blipFill>
        <p:spPr>
          <a:xfrm>
            <a:off x="6974370" y="313799"/>
            <a:ext cx="1954635" cy="27304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1545576-E4E3-67AB-9858-D7BD43736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5431" y="313799"/>
            <a:ext cx="2706495" cy="27304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E1B431C-C767-AF9B-0D19-BF8D2804D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947" y="3429000"/>
            <a:ext cx="1725318" cy="25544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6D0B637-0B92-4950-6B10-68C6594DF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2209" y="3399723"/>
            <a:ext cx="3456732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64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F412EB1-E27C-3BAB-6D61-2DE139720A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6" y="0"/>
            <a:ext cx="12190234" cy="685800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F3C524DB-0282-85B5-7400-BDE93CD9338E}"/>
              </a:ext>
            </a:extLst>
          </p:cNvPr>
          <p:cNvSpPr/>
          <p:nvPr/>
        </p:nvSpPr>
        <p:spPr>
          <a:xfrm>
            <a:off x="10079476" y="4831153"/>
            <a:ext cx="1536970" cy="1536970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A072538-F208-CC3B-2E20-81713581C8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204" y="4841638"/>
            <a:ext cx="1536970" cy="153697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52" y="3815946"/>
            <a:ext cx="7242175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826" y="876358"/>
            <a:ext cx="3422057" cy="271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605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6CAC149-6A78-7A61-3EE5-4228621DF6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5" y="0"/>
            <a:ext cx="12190235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FF65F7F0-2AAF-45E4-933C-0610C6A75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295" y="365127"/>
            <a:ext cx="8854632" cy="1325563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Направления деятельности РРМЦ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74039E9-465F-4ACB-AD27-A380F3471FCB}"/>
              </a:ext>
            </a:extLst>
          </p:cNvPr>
          <p:cNvSpPr/>
          <p:nvPr/>
        </p:nvSpPr>
        <p:spPr>
          <a:xfrm>
            <a:off x="378385" y="1593612"/>
            <a:ext cx="2250000" cy="7650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037DE13-9D0C-4230-9649-7C3E73691AD9}"/>
              </a:ext>
            </a:extLst>
          </p:cNvPr>
          <p:cNvSpPr/>
          <p:nvPr/>
        </p:nvSpPr>
        <p:spPr>
          <a:xfrm>
            <a:off x="2628385" y="1598053"/>
            <a:ext cx="2250000" cy="7650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5AD0C66-3734-489C-9ADC-C0E3818B4271}"/>
              </a:ext>
            </a:extLst>
          </p:cNvPr>
          <p:cNvSpPr/>
          <p:nvPr/>
        </p:nvSpPr>
        <p:spPr>
          <a:xfrm>
            <a:off x="4878384" y="1600273"/>
            <a:ext cx="2250000" cy="76500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36378A2-7D68-420A-B755-DCBE5AAC524D}"/>
              </a:ext>
            </a:extLst>
          </p:cNvPr>
          <p:cNvSpPr/>
          <p:nvPr/>
        </p:nvSpPr>
        <p:spPr>
          <a:xfrm>
            <a:off x="7168672" y="1604846"/>
            <a:ext cx="2250000" cy="765000"/>
          </a:xfrm>
          <a:prstGeom prst="rect">
            <a:avLst/>
          </a:prstGeom>
          <a:solidFill>
            <a:srgbClr val="FF9933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8708E1B-F518-49E3-900F-A8FC8BF1F28D}"/>
              </a:ext>
            </a:extLst>
          </p:cNvPr>
          <p:cNvSpPr/>
          <p:nvPr/>
        </p:nvSpPr>
        <p:spPr>
          <a:xfrm>
            <a:off x="378385" y="2358612"/>
            <a:ext cx="2250000" cy="4181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4F7795D-9C1C-4B32-8464-6A7C5B9E5D7F}"/>
              </a:ext>
            </a:extLst>
          </p:cNvPr>
          <p:cNvSpPr/>
          <p:nvPr/>
        </p:nvSpPr>
        <p:spPr>
          <a:xfrm>
            <a:off x="2628384" y="2367494"/>
            <a:ext cx="2250000" cy="4172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74FF884-CBDC-4760-8D39-F1E1CAEF29AA}"/>
              </a:ext>
            </a:extLst>
          </p:cNvPr>
          <p:cNvSpPr/>
          <p:nvPr/>
        </p:nvSpPr>
        <p:spPr>
          <a:xfrm>
            <a:off x="4868673" y="2369714"/>
            <a:ext cx="2250000" cy="41699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ACE5C47-789A-485B-84AB-41F078C8EE75}"/>
              </a:ext>
            </a:extLst>
          </p:cNvPr>
          <p:cNvSpPr/>
          <p:nvPr/>
        </p:nvSpPr>
        <p:spPr>
          <a:xfrm>
            <a:off x="7168672" y="2358612"/>
            <a:ext cx="2250000" cy="4181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38B40D2C-2207-45F1-A4BC-C6E051032842}"/>
              </a:ext>
            </a:extLst>
          </p:cNvPr>
          <p:cNvSpPr/>
          <p:nvPr/>
        </p:nvSpPr>
        <p:spPr>
          <a:xfrm>
            <a:off x="378384" y="6544730"/>
            <a:ext cx="2250000" cy="183356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753C580E-A471-4837-A9C3-B1D98CFA2A25}"/>
              </a:ext>
            </a:extLst>
          </p:cNvPr>
          <p:cNvSpPr/>
          <p:nvPr/>
        </p:nvSpPr>
        <p:spPr>
          <a:xfrm>
            <a:off x="2618673" y="6544730"/>
            <a:ext cx="2250000" cy="18335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CC47585-0FDE-4085-9B9F-BD24CD38BC43}"/>
              </a:ext>
            </a:extLst>
          </p:cNvPr>
          <p:cNvSpPr/>
          <p:nvPr/>
        </p:nvSpPr>
        <p:spPr>
          <a:xfrm>
            <a:off x="4878385" y="6544730"/>
            <a:ext cx="2250000" cy="183356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8AB433CF-390F-46AF-BCFB-6630FF3862C1}"/>
              </a:ext>
            </a:extLst>
          </p:cNvPr>
          <p:cNvSpPr/>
          <p:nvPr/>
        </p:nvSpPr>
        <p:spPr>
          <a:xfrm>
            <a:off x="7168672" y="6539706"/>
            <a:ext cx="2250000" cy="183356"/>
          </a:xfrm>
          <a:prstGeom prst="rect">
            <a:avLst/>
          </a:prstGeom>
          <a:solidFill>
            <a:srgbClr val="FF9933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944CDD7-3433-443A-B689-24DDB7C15E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33384" y="2594304"/>
            <a:ext cx="540000" cy="54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AFCDB8A-BC87-41E7-8613-A74D357B07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483384" y="2594304"/>
            <a:ext cx="540000" cy="54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65145E4-4CDB-4C7D-9E91-4839F37358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5733383" y="2595092"/>
            <a:ext cx="540000" cy="54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DB23745-90C9-4D74-9E5B-FDA01332F2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8023672" y="2594304"/>
            <a:ext cx="540000" cy="54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C3622DD-CD1F-4965-BFE8-B7E22E8F1EBE}"/>
              </a:ext>
            </a:extLst>
          </p:cNvPr>
          <p:cNvSpPr txBox="1"/>
          <p:nvPr/>
        </p:nvSpPr>
        <p:spPr>
          <a:xfrm>
            <a:off x="1125718" y="1593614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3FCFFA8-1317-4BD6-AFC3-C94117962A92}"/>
              </a:ext>
            </a:extLst>
          </p:cNvPr>
          <p:cNvSpPr txBox="1"/>
          <p:nvPr/>
        </p:nvSpPr>
        <p:spPr>
          <a:xfrm>
            <a:off x="3375718" y="1598053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B4C684-2592-4D2B-8123-F28E628D7275}"/>
              </a:ext>
            </a:extLst>
          </p:cNvPr>
          <p:cNvSpPr txBox="1"/>
          <p:nvPr/>
        </p:nvSpPr>
        <p:spPr>
          <a:xfrm>
            <a:off x="5625718" y="1600275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E0AE3C0-FFB3-49AC-9286-525DBFB342BF}"/>
              </a:ext>
            </a:extLst>
          </p:cNvPr>
          <p:cNvSpPr txBox="1"/>
          <p:nvPr/>
        </p:nvSpPr>
        <p:spPr>
          <a:xfrm>
            <a:off x="7916004" y="1589173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058580F-545C-401E-87F1-DA2770715FBA}"/>
              </a:ext>
            </a:extLst>
          </p:cNvPr>
          <p:cNvSpPr txBox="1"/>
          <p:nvPr/>
        </p:nvSpPr>
        <p:spPr>
          <a:xfrm>
            <a:off x="534980" y="3523355"/>
            <a:ext cx="1936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6600"/>
                </a:solidFill>
              </a:rPr>
              <a:t>оказание услуг ранней помощи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E7277A1-7AEC-47DB-A4F9-EB3B2738537E}"/>
              </a:ext>
            </a:extLst>
          </p:cNvPr>
          <p:cNvSpPr txBox="1"/>
          <p:nvPr/>
        </p:nvSpPr>
        <p:spPr>
          <a:xfrm>
            <a:off x="2784981" y="3680730"/>
            <a:ext cx="1936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C000"/>
                </a:solidFill>
              </a:rPr>
              <a:t>проектная деятельность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C51E35A-8F46-4AAA-871B-C6C017CB4145}"/>
              </a:ext>
            </a:extLst>
          </p:cNvPr>
          <p:cNvSpPr txBox="1"/>
          <p:nvPr/>
        </p:nvSpPr>
        <p:spPr>
          <a:xfrm>
            <a:off x="5034980" y="3511453"/>
            <a:ext cx="19368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C000"/>
                </a:solidFill>
              </a:rPr>
              <a:t>развитие системы ранней помощи на территории Удмуртской Республики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B9EA5AD-B21C-42D4-9F5A-8F49B6A85772}"/>
              </a:ext>
            </a:extLst>
          </p:cNvPr>
          <p:cNvSpPr txBox="1"/>
          <p:nvPr/>
        </p:nvSpPr>
        <p:spPr>
          <a:xfrm>
            <a:off x="7330888" y="3326809"/>
            <a:ext cx="19368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9933"/>
                </a:solidFill>
              </a:rPr>
              <a:t>информационное и консультационно-методическое сопровождение системы комплексной реабилитации и абилитации детей-инвалидов и ранней помощи в Удмуртской Республике</a:t>
            </a:r>
          </a:p>
        </p:txBody>
      </p:sp>
    </p:spTree>
    <p:extLst>
      <p:ext uri="{BB962C8B-B14F-4D97-AF65-F5344CB8AC3E}">
        <p14:creationId xmlns:p14="http://schemas.microsoft.com/office/powerpoint/2010/main" val="3563564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C36695C-1441-46FC-97AB-531DE12FDC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950" y="0"/>
            <a:ext cx="12190235" cy="6858000"/>
          </a:xfrm>
          <a:prstGeom prst="rect">
            <a:avLst/>
          </a:prstGeom>
        </p:spPr>
      </p:pic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xmlns="" id="{53784ECC-B305-B29A-3721-13CDBFDC1F96}"/>
              </a:ext>
            </a:extLst>
          </p:cNvPr>
          <p:cNvSpPr txBox="1">
            <a:spLocks/>
          </p:cNvSpPr>
          <p:nvPr/>
        </p:nvSpPr>
        <p:spPr>
          <a:xfrm>
            <a:off x="3953506" y="6492352"/>
            <a:ext cx="4227327" cy="36512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rgbClr val="FFC000"/>
                </a:solidFill>
              </a:rPr>
              <a:t>Реабилитационный центр </a:t>
            </a:r>
            <a:r>
              <a:rPr lang="ru-RU" sz="1200" dirty="0">
                <a:solidFill>
                  <a:srgbClr val="C00000"/>
                </a:solidFill>
              </a:rPr>
              <a:t>«Адели»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1027859"/>
              </p:ext>
            </p:extLst>
          </p:nvPr>
        </p:nvGraphicFramePr>
        <p:xfrm>
          <a:off x="885" y="1849688"/>
          <a:ext cx="2922791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730500"/>
              </p:ext>
            </p:extLst>
          </p:nvPr>
        </p:nvGraphicFramePr>
        <p:xfrm>
          <a:off x="3250867" y="1857710"/>
          <a:ext cx="2816303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9938397"/>
              </p:ext>
            </p:extLst>
          </p:nvPr>
        </p:nvGraphicFramePr>
        <p:xfrm>
          <a:off x="6096001" y="1864948"/>
          <a:ext cx="3473115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936AD19D-9CB2-426F-9EA1-C5AF1C64A89C}"/>
              </a:ext>
            </a:extLst>
          </p:cNvPr>
          <p:cNvSpPr txBox="1">
            <a:spLocks/>
          </p:cNvSpPr>
          <p:nvPr/>
        </p:nvSpPr>
        <p:spPr>
          <a:xfrm>
            <a:off x="156412" y="176801"/>
            <a:ext cx="95651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C00000"/>
                </a:solidFill>
              </a:rPr>
              <a:t>1. Оказание услуг ранней помощи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>Выявление детей, нуждающихся в ранней помощи – проведено 320 первичных приемов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943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C36695C-1441-46FC-97AB-531DE12FDC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" y="0"/>
            <a:ext cx="1219023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6AD19D-9CB2-426F-9EA1-C5AF1C64A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83" y="310883"/>
            <a:ext cx="9565104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1. </a:t>
            </a:r>
            <a:r>
              <a:rPr lang="ru-RU" sz="3100" dirty="0">
                <a:solidFill>
                  <a:srgbClr val="C00000"/>
                </a:solidFill>
              </a:rPr>
              <a:t>Оказание услуг ранней помощи</a:t>
            </a:r>
            <a:br>
              <a:rPr lang="ru-RU" sz="3100" dirty="0">
                <a:solidFill>
                  <a:srgbClr val="C00000"/>
                </a:solidFill>
              </a:rPr>
            </a:br>
            <a:r>
              <a:rPr lang="ru-RU" sz="2200" dirty="0">
                <a:solidFill>
                  <a:srgbClr val="C00000"/>
                </a:solidFill>
              </a:rPr>
              <a:t>65 детей развиваются в соответствии с возрастной нормой (20,3%); </a:t>
            </a:r>
            <a:r>
              <a:rPr lang="ru-RU" sz="2200" dirty="0" smtClean="0">
                <a:solidFill>
                  <a:srgbClr val="C00000"/>
                </a:solidFill>
              </a:rPr>
              <a:t/>
            </a:r>
            <a:br>
              <a:rPr lang="ru-RU" sz="2200" dirty="0" smtClean="0">
                <a:solidFill>
                  <a:srgbClr val="C00000"/>
                </a:solidFill>
              </a:rPr>
            </a:br>
            <a:r>
              <a:rPr lang="ru-RU" sz="2200" dirty="0" smtClean="0">
                <a:solidFill>
                  <a:srgbClr val="C00000"/>
                </a:solidFill>
              </a:rPr>
              <a:t>у </a:t>
            </a:r>
            <a:r>
              <a:rPr lang="ru-RU" sz="2200" dirty="0">
                <a:solidFill>
                  <a:srgbClr val="C00000"/>
                </a:solidFill>
              </a:rPr>
              <a:t>255 детей выявлены ограничения жизнедеятельности и они признаны нуждающимися в ранней помощи (79,7</a:t>
            </a:r>
            <a:r>
              <a:rPr lang="ru-RU" sz="2200" dirty="0" smtClean="0">
                <a:solidFill>
                  <a:srgbClr val="C00000"/>
                </a:solidFill>
              </a:rPr>
              <a:t>%),</a:t>
            </a:r>
            <a:br>
              <a:rPr lang="ru-RU" sz="2200" dirty="0" smtClean="0">
                <a:solidFill>
                  <a:srgbClr val="C00000"/>
                </a:solidFill>
              </a:rPr>
            </a:br>
            <a:r>
              <a:rPr lang="ru-RU" sz="2200" dirty="0" smtClean="0">
                <a:solidFill>
                  <a:srgbClr val="C00000"/>
                </a:solidFill>
              </a:rPr>
              <a:t> </a:t>
            </a:r>
            <a:r>
              <a:rPr lang="ru-RU" sz="2200" dirty="0">
                <a:solidFill>
                  <a:srgbClr val="C00000"/>
                </a:solidFill>
              </a:rPr>
              <a:t>из них 42 ребенка с инвалидностью (16,5%). 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8942718"/>
              </p:ext>
            </p:extLst>
          </p:nvPr>
        </p:nvGraphicFramePr>
        <p:xfrm>
          <a:off x="106069" y="2145777"/>
          <a:ext cx="11303335" cy="434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xmlns="" id="{53784ECC-B305-B29A-3721-13CDBFDC1F96}"/>
              </a:ext>
            </a:extLst>
          </p:cNvPr>
          <p:cNvSpPr txBox="1">
            <a:spLocks/>
          </p:cNvSpPr>
          <p:nvPr/>
        </p:nvSpPr>
        <p:spPr>
          <a:xfrm>
            <a:off x="3953506" y="6492352"/>
            <a:ext cx="4227327" cy="36512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rgbClr val="FFC000"/>
                </a:solidFill>
              </a:rPr>
              <a:t>Реабилитационный центр </a:t>
            </a:r>
            <a:r>
              <a:rPr lang="ru-RU" sz="1200" dirty="0">
                <a:solidFill>
                  <a:srgbClr val="C00000"/>
                </a:solidFill>
              </a:rPr>
              <a:t>«Адели»</a:t>
            </a:r>
          </a:p>
        </p:txBody>
      </p:sp>
    </p:spTree>
    <p:extLst>
      <p:ext uri="{BB962C8B-B14F-4D97-AF65-F5344CB8AC3E}">
        <p14:creationId xmlns:p14="http://schemas.microsoft.com/office/powerpoint/2010/main" val="2742796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C36695C-1441-46FC-97AB-531DE12FDC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" y="0"/>
            <a:ext cx="1219023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6AD19D-9CB2-426F-9EA1-C5AF1C64A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365127"/>
            <a:ext cx="9565104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1. Источник информирования 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о ранней помощи (г. Ижевск)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5171928"/>
              </p:ext>
            </p:extLst>
          </p:nvPr>
        </p:nvGraphicFramePr>
        <p:xfrm>
          <a:off x="252664" y="1825625"/>
          <a:ext cx="9620000" cy="4849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xmlns="" id="{53784ECC-B305-B29A-3721-13CDBFDC1F96}"/>
              </a:ext>
            </a:extLst>
          </p:cNvPr>
          <p:cNvSpPr txBox="1">
            <a:spLocks/>
          </p:cNvSpPr>
          <p:nvPr/>
        </p:nvSpPr>
        <p:spPr>
          <a:xfrm>
            <a:off x="3953506" y="6492352"/>
            <a:ext cx="4227327" cy="36512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rgbClr val="FFC000"/>
                </a:solidFill>
              </a:rPr>
              <a:t>Реабилитационный центр </a:t>
            </a:r>
            <a:r>
              <a:rPr lang="ru-RU" sz="1200" dirty="0">
                <a:solidFill>
                  <a:srgbClr val="C00000"/>
                </a:solidFill>
              </a:rPr>
              <a:t>«Адели»</a:t>
            </a:r>
          </a:p>
        </p:txBody>
      </p:sp>
    </p:spTree>
    <p:extLst>
      <p:ext uri="{BB962C8B-B14F-4D97-AF65-F5344CB8AC3E}">
        <p14:creationId xmlns:p14="http://schemas.microsoft.com/office/powerpoint/2010/main" val="3096549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C36695C-1441-46FC-97AB-531DE12FDC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950" y="-522"/>
            <a:ext cx="1219023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6AD19D-9CB2-426F-9EA1-C5AF1C64A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365127"/>
            <a:ext cx="9565104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1. Реализована 201  индивидуальная программа ранней помощи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7456943"/>
              </p:ext>
            </p:extLst>
          </p:nvPr>
        </p:nvGraphicFramePr>
        <p:xfrm>
          <a:off x="883" y="1997838"/>
          <a:ext cx="4902535" cy="4107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xmlns="" id="{53784ECC-B305-B29A-3721-13CDBFDC1F96}"/>
              </a:ext>
            </a:extLst>
          </p:cNvPr>
          <p:cNvSpPr txBox="1">
            <a:spLocks/>
          </p:cNvSpPr>
          <p:nvPr/>
        </p:nvSpPr>
        <p:spPr>
          <a:xfrm>
            <a:off x="3953506" y="6492352"/>
            <a:ext cx="4227327" cy="36512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rgbClr val="FFC000"/>
                </a:solidFill>
              </a:rPr>
              <a:t>Реабилитационный центр </a:t>
            </a:r>
            <a:r>
              <a:rPr lang="ru-RU" sz="1200" dirty="0">
                <a:solidFill>
                  <a:srgbClr val="C00000"/>
                </a:solidFill>
              </a:rPr>
              <a:t>«Адели»</a:t>
            </a:r>
          </a:p>
        </p:txBody>
      </p:sp>
      <p:sp>
        <p:nvSpPr>
          <p:cNvPr id="8" name="Rectangle 7"/>
          <p:cNvSpPr/>
          <p:nvPr/>
        </p:nvSpPr>
        <p:spPr>
          <a:xfrm>
            <a:off x="3729790" y="1805334"/>
            <a:ext cx="6039855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направленных на формирование и развитие: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двигательных навыков (дотягиваться и брать игрушки, переворачиваться, ползать, ходить);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когнитивных навыков (думать, помнить, решать поставленные задачи);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коммуникативных навыков (слушать обращенную к нему речь, понимать, разговаривать);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социально-эмоциональных навыков (играть, взаимодействовать с другими людьми, проявлять чувства);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навыков самообслуживания (кушать, одеваться, мыться).</a:t>
            </a:r>
          </a:p>
        </p:txBody>
      </p:sp>
    </p:spTree>
    <p:extLst>
      <p:ext uri="{BB962C8B-B14F-4D97-AF65-F5344CB8AC3E}">
        <p14:creationId xmlns:p14="http://schemas.microsoft.com/office/powerpoint/2010/main" val="4136549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B074484-A429-2B38-638E-C57D17B0ED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" y="0"/>
            <a:ext cx="1219023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4D375C-98E8-40E5-AB4D-CAC0FE771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8" y="289626"/>
            <a:ext cx="8854632" cy="217995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2. Проект «</a:t>
            </a:r>
            <a:r>
              <a:rPr lang="ru-RU" dirty="0" err="1">
                <a:solidFill>
                  <a:srgbClr val="C00000"/>
                </a:solidFill>
              </a:rPr>
              <a:t>Микрореабилитационный</a:t>
            </a:r>
            <a:r>
              <a:rPr lang="ru-RU" dirty="0">
                <a:solidFill>
                  <a:srgbClr val="C00000"/>
                </a:solidFill>
              </a:rPr>
              <a:t> центр»</a:t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xmlns="" id="{4EEFB532-A1E8-4AFE-B494-95AE721E5B4B}"/>
              </a:ext>
            </a:extLst>
          </p:cNvPr>
          <p:cNvSpPr txBox="1">
            <a:spLocks/>
          </p:cNvSpPr>
          <p:nvPr/>
        </p:nvSpPr>
        <p:spPr>
          <a:xfrm>
            <a:off x="462988" y="1888958"/>
            <a:ext cx="8452413" cy="38741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690603" y="1994715"/>
            <a:ext cx="2066456" cy="18309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 выездов в 11 муниципальных образований УР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64314" y="2017065"/>
            <a:ext cx="2066456" cy="18309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комплексная диагностика развития 421 ребенка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407184" y="1994715"/>
            <a:ext cx="2066456" cy="18309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506 родителей получили консультации специалистов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67985" y="4162861"/>
            <a:ext cx="2066456" cy="189530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реализованы 120 индивидуальных программ реабилитации на дому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407184" y="4182301"/>
            <a:ext cx="2066456" cy="18309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62 специалиста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734954" y="4143672"/>
            <a:ext cx="2066456" cy="191510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142 родителя обучены методам реабилитации и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абилитации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01923" y="4182301"/>
            <a:ext cx="2066456" cy="189531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2400 занятий</a:t>
            </a:r>
          </a:p>
        </p:txBody>
      </p:sp>
      <p:sp>
        <p:nvSpPr>
          <p:cNvPr id="5" name="Скругленный прямоугольник 7">
            <a:extLst>
              <a:ext uri="{FF2B5EF4-FFF2-40B4-BE49-F238E27FC236}">
                <a16:creationId xmlns:a16="http://schemas.microsoft.com/office/drawing/2014/main" xmlns="" id="{4ED6DDDC-01B1-67D9-97EE-92F7A6999657}"/>
              </a:ext>
            </a:extLst>
          </p:cNvPr>
          <p:cNvSpPr/>
          <p:nvPr/>
        </p:nvSpPr>
        <p:spPr>
          <a:xfrm>
            <a:off x="385137" y="2026931"/>
            <a:ext cx="2066456" cy="18309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 апреля 2021 по сентябрь 2022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ACFAD1E-141C-B989-E0F3-693C952DD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183" y="122418"/>
            <a:ext cx="2298391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B074484-A429-2B38-638E-C57D17B0ED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" y="0"/>
            <a:ext cx="1219023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4D375C-98E8-40E5-AB4D-CAC0FE771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8" y="365127"/>
            <a:ext cx="8854632" cy="217995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2. Проектная деятельность </a:t>
            </a:r>
            <a:r>
              <a:rPr lang="ru-RU" dirty="0" err="1">
                <a:solidFill>
                  <a:srgbClr val="C00000"/>
                </a:solidFill>
              </a:rPr>
              <a:t>Микрореабилитационный</a:t>
            </a:r>
            <a:r>
              <a:rPr lang="ru-RU" dirty="0">
                <a:solidFill>
                  <a:srgbClr val="C00000"/>
                </a:solidFill>
              </a:rPr>
              <a:t> центр</a:t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xmlns="" id="{4EEFB532-A1E8-4AFE-B494-95AE721E5B4B}"/>
              </a:ext>
            </a:extLst>
          </p:cNvPr>
          <p:cNvSpPr txBox="1">
            <a:spLocks/>
          </p:cNvSpPr>
          <p:nvPr/>
        </p:nvSpPr>
        <p:spPr>
          <a:xfrm>
            <a:off x="462988" y="1888958"/>
            <a:ext cx="8452413" cy="38741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2988" y="2135577"/>
            <a:ext cx="2066456" cy="16904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70  мероприятий в рамках «Школы для родителей»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71638" y="2135577"/>
            <a:ext cx="2066456" cy="16993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568 родителей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680289" y="2135577"/>
            <a:ext cx="2066456" cy="16904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105 информационно-методических материалов для родителей</a:t>
            </a:r>
          </a:p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62988" y="4480583"/>
            <a:ext cx="2066456" cy="17064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 информационно-методических материалов для специалистов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680289" y="4460795"/>
            <a:ext cx="2066456" cy="169062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итоговый сборник  для специалистов</a:t>
            </a:r>
          </a:p>
          <a:p>
            <a:pPr algn="ctr"/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085875" y="4480582"/>
            <a:ext cx="2066456" cy="17064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публикации в печатных СМИ,</a:t>
            </a:r>
          </a:p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теле- и радиоэфиров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" t="6130" r="5753" b="2027"/>
          <a:stretch/>
        </p:blipFill>
        <p:spPr bwMode="auto">
          <a:xfrm>
            <a:off x="8548248" y="2060992"/>
            <a:ext cx="2859177" cy="401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657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B074484-A429-2B38-638E-C57D17B0ED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" y="0"/>
            <a:ext cx="1219023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4D375C-98E8-40E5-AB4D-CAC0FE771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717" y="229823"/>
            <a:ext cx="7799213" cy="1997645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2. Проект «Повышение квалификации специалистов ранней помощи на основе цифровых и платформенных решений»</a:t>
            </a:r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xmlns="" id="{4EEFB532-A1E8-4AFE-B494-95AE721E5B4B}"/>
              </a:ext>
            </a:extLst>
          </p:cNvPr>
          <p:cNvSpPr txBox="1">
            <a:spLocks/>
          </p:cNvSpPr>
          <p:nvPr/>
        </p:nvSpPr>
        <p:spPr>
          <a:xfrm>
            <a:off x="462988" y="1888958"/>
            <a:ext cx="8452413" cy="38741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4400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794303B-0C0A-2DD3-FB4F-988DC4099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77" y="2793231"/>
            <a:ext cx="5753100" cy="3238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05EF63F-F90A-F944-7DFC-0B447F9B7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479" y="2793231"/>
            <a:ext cx="5501533" cy="32180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94D3A62-2F6D-D208-3609-9BF94B2ED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677" y="229823"/>
            <a:ext cx="2514600" cy="12382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87731CB-DA1D-E061-D598-65EF20A09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71" y="194975"/>
            <a:ext cx="1307946" cy="130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387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1069</TotalTime>
  <Words>545</Words>
  <Application>Microsoft Office PowerPoint</Application>
  <PresentationFormat>Произвольный</PresentationFormat>
  <Paragraphs>97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Отчет о деятельности  Регионального ресурсно-методического центра  по комплексной реабилитации и абилитации  детей-инвалидов и ранней помощи  за 2022 г.</vt:lpstr>
      <vt:lpstr>Направления деятельности РРМЦ</vt:lpstr>
      <vt:lpstr>Презентация PowerPoint</vt:lpstr>
      <vt:lpstr>1. Оказание услуг ранней помощи 65 детей развиваются в соответствии с возрастной нормой (20,3%);  у 255 детей выявлены ограничения жизнедеятельности и они признаны нуждающимися в ранней помощи (79,7%),  из них 42 ребенка с инвалидностью (16,5%). </vt:lpstr>
      <vt:lpstr>1. Источник информирования  о ранней помощи (г. Ижевск)</vt:lpstr>
      <vt:lpstr>1. Реализована 201  индивидуальная программа ранней помощи</vt:lpstr>
      <vt:lpstr>2. Проект «Микрореабилитационный центр» </vt:lpstr>
      <vt:lpstr>2. Проектная деятельность Микрореабилитационный центр </vt:lpstr>
      <vt:lpstr>2. Проект «Повышение квалификации специалистов ранней помощи на основе цифровых и платформенных решений»</vt:lpstr>
      <vt:lpstr>3. Развитие системы ранней помощи  на территории Удмуртской Республики </vt:lpstr>
      <vt:lpstr>4. Информационное и консультационно-методическое сопровождение системы комплексной реабилитации и абилитации детей-инвалидов и ранней помощи в Удмуртской Республике</vt:lpstr>
      <vt:lpstr>Достижения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Obstinate</dc:creator>
  <cp:lastModifiedBy>Пользователь Windows</cp:lastModifiedBy>
  <cp:revision>48</cp:revision>
  <dcterms:created xsi:type="dcterms:W3CDTF">2021-08-22T09:33:20Z</dcterms:created>
  <dcterms:modified xsi:type="dcterms:W3CDTF">2023-02-22T11:09:59Z</dcterms:modified>
</cp:coreProperties>
</file>