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sldIdLst>
    <p:sldId id="284" r:id="rId2"/>
    <p:sldId id="294" r:id="rId3"/>
    <p:sldId id="293" r:id="rId4"/>
    <p:sldId id="295" r:id="rId5"/>
    <p:sldId id="296" r:id="rId6"/>
    <p:sldId id="305" r:id="rId7"/>
    <p:sldId id="297" r:id="rId8"/>
    <p:sldId id="30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1872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4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3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5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7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39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8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3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23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5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1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DE12-0962-451C-89E4-18CE7528441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AFDE-E129-4976-8639-C58CBFA92D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3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178" y="919817"/>
            <a:ext cx="9687981" cy="224333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Специфика оказания услуг ранней помощи 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в условиях социального обслуживания. 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Опыт Удмуртской Республики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3802" y="3747364"/>
            <a:ext cx="8744909" cy="2259725"/>
          </a:xfrm>
        </p:spPr>
        <p:txBody>
          <a:bodyPr>
            <a:normAutofit fontScale="25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endParaRPr lang="ru-RU" sz="5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solidFill>
                  <a:schemeClr val="accent2">
                    <a:lumMod val="50000"/>
                  </a:schemeClr>
                </a:solidFill>
              </a:rPr>
              <a:t>Чигвинцева Валерия Олеговна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solidFill>
                  <a:schemeClr val="accent2">
                    <a:lumMod val="50000"/>
                  </a:schemeClr>
                </a:solidFill>
              </a:rPr>
              <a:t>Заведующий отделением «Региональный ресурсно-методический центр по комплексной реабилитации и </a:t>
            </a:r>
            <a:r>
              <a:rPr lang="ru-RU" sz="6400" dirty="0" err="1">
                <a:solidFill>
                  <a:schemeClr val="accent2">
                    <a:lumMod val="50000"/>
                  </a:schemeClr>
                </a:solidFill>
              </a:rPr>
              <a:t>абилитации</a:t>
            </a:r>
            <a:r>
              <a:rPr lang="ru-RU" sz="6400" dirty="0">
                <a:solidFill>
                  <a:schemeClr val="accent2">
                    <a:lumMod val="50000"/>
                  </a:schemeClr>
                </a:solidFill>
              </a:rPr>
              <a:t> детей-инвалидов и ранней помощи</a:t>
            </a:r>
            <a:r>
              <a:rPr lang="ru-RU" sz="64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solidFill>
                  <a:schemeClr val="accent2">
                    <a:lumMod val="50000"/>
                  </a:schemeClr>
                </a:solidFill>
              </a:rPr>
              <a:t>Автономного </a:t>
            </a:r>
            <a:r>
              <a:rPr lang="ru-RU" sz="6400" dirty="0">
                <a:solidFill>
                  <a:schemeClr val="accent2">
                    <a:lumMod val="50000"/>
                  </a:schemeClr>
                </a:solidFill>
              </a:rPr>
              <a:t>учреждения социального обслуживания Удмуртской Республики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solidFill>
                  <a:schemeClr val="accent2">
                    <a:lumMod val="50000"/>
                  </a:schemeClr>
                </a:solidFill>
              </a:rPr>
              <a:t>«Республиканский реабилитационный центр для детей и подростков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solidFill>
                  <a:schemeClr val="accent2">
                    <a:lumMod val="50000"/>
                  </a:schemeClr>
                </a:solidFill>
              </a:rPr>
              <a:t> с ограниченными возможностями</a:t>
            </a:r>
            <a:r>
              <a:rPr lang="ru-RU" sz="6400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solidFill>
                  <a:schemeClr val="accent2">
                    <a:lumMod val="50000"/>
                  </a:schemeClr>
                </a:solidFill>
              </a:rPr>
              <a:t>г. Ижевск, Удмуртская Республика</a:t>
            </a:r>
            <a:endParaRPr lang="ru-RU" sz="6400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ru-RU" sz="3500" dirty="0" smtClean="0"/>
              <a:t> </a:t>
            </a:r>
          </a:p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727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0318" y="262760"/>
            <a:ext cx="9821206" cy="102234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Условия эффективности </a:t>
            </a:r>
            <a:r>
              <a:rPr lang="ru-RU" sz="3200" dirty="0" smtClean="0">
                <a:solidFill>
                  <a:srgbClr val="0070C0"/>
                </a:solidFill>
              </a:rPr>
              <a:t>системы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ранней </a:t>
            </a:r>
            <a:r>
              <a:rPr lang="ru-RU" sz="3200" dirty="0">
                <a:solidFill>
                  <a:srgbClr val="0070C0"/>
                </a:solidFill>
              </a:rPr>
              <a:t>помощи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6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215996" y="1595584"/>
            <a:ext cx="8225463" cy="455803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Общая доступность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Географическая доступность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Финансовая доступность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Междисциплинарность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/>
              <a:t>Команда вокруг ребенка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Разнообразие программ и услуг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Нормативно-правовая база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4610" y="144873"/>
            <a:ext cx="7223760" cy="145673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Создание уровневой региональной системы ранней помощи </a:t>
            </a:r>
            <a:br>
              <a:rPr lang="ru-RU" sz="2800" dirty="0" smtClean="0">
                <a:solidFill>
                  <a:srgbClr val="0070C0"/>
                </a:solidFill>
              </a:rPr>
            </a:br>
            <a:r>
              <a:rPr lang="ru-RU" sz="2800" dirty="0" smtClean="0">
                <a:solidFill>
                  <a:srgbClr val="0070C0"/>
                </a:solidFill>
              </a:rPr>
              <a:t>на территории Удмуртской Республики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3472" y="4342170"/>
            <a:ext cx="6074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dirty="0" smtClean="0"/>
              <a:t>  Распоряжение  Правительства удмуртской Республики от 27 мая 2020 года № 638-р «О Региональном ресурсно-методическом центре по комплексной реабилитации и </a:t>
            </a:r>
            <a:r>
              <a:rPr lang="ru-RU" sz="1600" dirty="0" err="1" smtClean="0"/>
              <a:t>абилитации</a:t>
            </a:r>
            <a:r>
              <a:rPr lang="ru-RU" sz="1600" dirty="0" smtClean="0"/>
              <a:t> детей-инвалидов и ранней помощи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647" y="617836"/>
            <a:ext cx="4295775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818949" y="5590737"/>
            <a:ext cx="44668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2020 </a:t>
            </a:r>
            <a:r>
              <a:rPr lang="ru-RU" sz="1600" dirty="0" smtClean="0"/>
              <a:t>Приказ Минсоцполитики УР об организации работы кабинетов ранней помощи, созданных на базе комплексных центров социального обслуживания населения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8940" y="1774051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2018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Создание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служб ранней помощи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на базе четырех учреждений социального обслуживания, на базе трех образовательных учреждений,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на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</a:rPr>
              <a:t>базе всех медицинских организаций, оказывающих помощь детям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58562" y="2880970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</a:rPr>
              <a:t>2020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 Межведомственный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приказ Министерства социальной политики и труда Удмуртской Республики, Министерства здравоохранения Удмуртской Республики, Министерства образования и науки Удмуртской Республики от 27 апреля 2020 года N 128/015/496  об утверждении Порядка межведомственного взаимодействия при организации оказания услуг ранней помощи в Удмуртской Республике</a:t>
            </a:r>
          </a:p>
        </p:txBody>
      </p:sp>
    </p:spTree>
    <p:extLst>
      <p:ext uri="{BB962C8B-B14F-4D97-AF65-F5344CB8AC3E}">
        <p14:creationId xmlns:p14="http://schemas.microsoft.com/office/powerpoint/2010/main" val="211721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41126" y="166288"/>
            <a:ext cx="8870732" cy="1111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</a:rPr>
              <a:t>Технология ранней </a:t>
            </a:r>
            <a:r>
              <a:rPr lang="ru-RU" sz="2400" dirty="0" smtClean="0">
                <a:solidFill>
                  <a:srgbClr val="0070C0"/>
                </a:solidFill>
              </a:rPr>
              <a:t>помощи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в условиях </a:t>
            </a:r>
            <a:r>
              <a:rPr lang="ru-RU" sz="2400" dirty="0" smtClean="0">
                <a:solidFill>
                  <a:srgbClr val="0070C0"/>
                </a:solidFill>
              </a:rPr>
              <a:t>учреждения </a:t>
            </a:r>
            <a:r>
              <a:rPr lang="ru-RU" sz="2400" dirty="0" smtClean="0">
                <a:solidFill>
                  <a:srgbClr val="0070C0"/>
                </a:solidFill>
              </a:rPr>
              <a:t>социального </a:t>
            </a:r>
            <a:r>
              <a:rPr lang="ru-RU" sz="2400" dirty="0" smtClean="0">
                <a:solidFill>
                  <a:srgbClr val="0070C0"/>
                </a:solidFill>
              </a:rPr>
              <a:t>обслуживания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Реабилитационный центр «Адели»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7315200" y="2764221"/>
            <a:ext cx="3563008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Сбор документов для социального обслуживания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381719" y="1307322"/>
            <a:ext cx="2140921" cy="933490"/>
            <a:chOff x="0" y="0"/>
            <a:chExt cx="2140921" cy="93349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0"/>
              <a:ext cx="2140921" cy="9166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4748" y="106312"/>
              <a:ext cx="2051425" cy="8271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/>
                <a:t>Предварительный этап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/>
                <a:t>Запись на прием у администратора</a:t>
              </a:r>
              <a:endParaRPr lang="ru-RU" sz="1100" b="1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426466" y="2336470"/>
            <a:ext cx="2067695" cy="930367"/>
            <a:chOff x="993829" y="-56200"/>
            <a:chExt cx="2125333" cy="1151285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993829" y="-56200"/>
              <a:ext cx="2125333" cy="11512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058641" y="0"/>
              <a:ext cx="2012931" cy="10388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/>
                <a:t>Первичный прием</a:t>
              </a:r>
              <a:endParaRPr lang="ru-RU" sz="1300" b="1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426466" y="3482020"/>
            <a:ext cx="2051425" cy="844918"/>
            <a:chOff x="242894" y="-423625"/>
            <a:chExt cx="2092196" cy="1547946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42894" y="-423625"/>
              <a:ext cx="2092196" cy="154794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318458" y="-367315"/>
              <a:ext cx="1941066" cy="13968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24765" rIns="49530" bIns="24765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b="1" kern="1200" dirty="0" smtClean="0"/>
                <a:t>Междисциплинарная оценка</a:t>
              </a:r>
              <a:endParaRPr lang="ru-RU" sz="1300" b="1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426467" y="4324125"/>
            <a:ext cx="2064774" cy="945245"/>
            <a:chOff x="199187" y="604"/>
            <a:chExt cx="2140337" cy="2358199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199187" y="604"/>
              <a:ext cx="2140337" cy="235819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303670" y="105087"/>
              <a:ext cx="1931371" cy="21492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Индивидуальная программа ранней помощи </a:t>
              </a:r>
              <a:endParaRPr lang="ru-RU" sz="1400" b="1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461260" y="5650342"/>
            <a:ext cx="2061380" cy="845397"/>
            <a:chOff x="199187" y="2594623"/>
            <a:chExt cx="2140337" cy="2358199"/>
          </a:xfrm>
          <a:solidFill>
            <a:schemeClr val="accent2"/>
          </a:solidFill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199187" y="2594623"/>
              <a:ext cx="2140337" cy="2358199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712450"/>
                <a:satOff val="-1656"/>
                <a:lumOff val="6471"/>
                <a:alphaOff val="0"/>
              </a:schemeClr>
            </a:fillRef>
            <a:effectRef idx="0">
              <a:schemeClr val="accent2">
                <a:hueOff val="-2712450"/>
                <a:satOff val="-1656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303670" y="2699106"/>
              <a:ext cx="1931371" cy="21492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0490" tIns="55245" rIns="110490" bIns="55245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/>
                <a:t>Этап перехода в ДОУ</a:t>
              </a:r>
              <a:endParaRPr lang="ru-RU" sz="1400" b="1" kern="1200" dirty="0"/>
            </a:p>
          </p:txBody>
        </p:sp>
      </p:grpSp>
      <p:sp>
        <p:nvSpPr>
          <p:cNvPr id="28" name="Скругленный прямоугольник 27"/>
          <p:cNvSpPr/>
          <p:nvPr/>
        </p:nvSpPr>
        <p:spPr>
          <a:xfrm>
            <a:off x="3804745" y="2490952"/>
            <a:ext cx="3510455" cy="5465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Оказание государственной работы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825766" y="3399215"/>
            <a:ext cx="3489434" cy="18498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Оказание социальных услуг в службе ранней помощи детям в возрасте от рождения до трех лет и их семьям в Удмуртской Республике, в </a:t>
            </a:r>
            <a:r>
              <a:rPr lang="ru-RU" sz="1400" b="1" dirty="0" err="1" smtClean="0">
                <a:solidFill>
                  <a:schemeClr val="accent2">
                    <a:lumMod val="50000"/>
                  </a:schemeClr>
                </a:solidFill>
              </a:rPr>
              <a:t>полустационарной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форме социального обслуживания либо в форме социального обслуживания на дому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Стрелка влево 29"/>
          <p:cNvSpPr/>
          <p:nvPr/>
        </p:nvSpPr>
        <p:spPr>
          <a:xfrm>
            <a:off x="7315200" y="5045635"/>
            <a:ext cx="3563008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Подготовка информации о реализации ИППСУ для УСЗН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2176207" y="4216477"/>
            <a:ext cx="506627" cy="299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2176207" y="2165825"/>
            <a:ext cx="506627" cy="299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2198862" y="3275074"/>
            <a:ext cx="506627" cy="299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2198863" y="5294083"/>
            <a:ext cx="506627" cy="299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0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540E22-0C48-4519-A0DB-B6EFDFD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185" y="325117"/>
            <a:ext cx="8911687" cy="700193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002060"/>
                </a:solidFill>
                <a:ea typeface="+mn-ea"/>
                <a:cs typeface="+mn-cs"/>
              </a:rPr>
              <a:t>Первичный прием</a:t>
            </a:r>
            <a:endParaRPr lang="ru-RU" sz="66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BDD9146-B851-4394-96A9-AEF5E5CE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103586"/>
            <a:ext cx="8172341" cy="525517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6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Услуга «Определение нуждаемости ребенка и семьи ранней помощи»</a:t>
            </a:r>
          </a:p>
          <a:p>
            <a:pPr>
              <a:buNone/>
            </a:pPr>
            <a:r>
              <a:rPr lang="ru-RU" sz="2900" dirty="0" smtClean="0">
                <a:solidFill>
                  <a:srgbClr val="0070C0"/>
                </a:solidFill>
              </a:rPr>
              <a:t>	</a:t>
            </a:r>
            <a:r>
              <a:rPr lang="ru-RU" sz="2600" b="1" dirty="0" smtClean="0"/>
              <a:t>В социальном обслуживании</a:t>
            </a:r>
          </a:p>
          <a:p>
            <a:pPr>
              <a:buNone/>
            </a:pPr>
            <a:r>
              <a:rPr lang="ru-RU" sz="2600" dirty="0" smtClean="0"/>
              <a:t>	Наименование государственной работы: </a:t>
            </a:r>
            <a:r>
              <a:rPr lang="ru-RU" sz="2600" u="sng" dirty="0" smtClean="0">
                <a:solidFill>
                  <a:schemeClr val="tx2">
                    <a:lumMod val="75000"/>
                  </a:schemeClr>
                </a:solidFill>
              </a:rPr>
              <a:t>обеспечение мероприятий, направленных на охрану и укрепление здоровья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600" dirty="0" smtClean="0"/>
              <a:t>	Порядковый номер из 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регионального перечня </a:t>
            </a:r>
            <a:r>
              <a:rPr lang="ru-RU" sz="2600" dirty="0" smtClean="0"/>
              <a:t>(классификатора) государственных (муниципальных) услуг и работ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600" u="sng" dirty="0" smtClean="0">
                <a:solidFill>
                  <a:schemeClr val="tx2">
                    <a:lumMod val="75000"/>
                  </a:schemeClr>
                </a:solidFill>
              </a:rPr>
              <a:t>9.14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2600" dirty="0" smtClean="0"/>
              <a:t>	Категория потребителей государственной работы</a:t>
            </a:r>
            <a:r>
              <a:rPr lang="ru-RU" sz="2600" dirty="0" smtClean="0">
                <a:solidFill>
                  <a:schemeClr val="tx2">
                    <a:lumMod val="75000"/>
                  </a:schemeClr>
                </a:solidFill>
              </a:rPr>
              <a:t>: дети раннего возраста от рождения до трех лет, в том числе дети с ограниченными возможностями здоровья и дети-инвалиды.</a:t>
            </a:r>
          </a:p>
          <a:p>
            <a:pPr>
              <a:buNone/>
            </a:pP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29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900" dirty="0" smtClean="0"/>
          </a:p>
          <a:p>
            <a:endParaRPr lang="ru-RU" sz="2400" dirty="0"/>
          </a:p>
          <a:p>
            <a:endParaRPr lang="ru-RU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3039" y="292452"/>
            <a:ext cx="2626588" cy="369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0333" y="3719383"/>
            <a:ext cx="3359797" cy="264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36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BEDCC3-1B3F-452A-9DB2-D5C1F3D1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40" y="432487"/>
            <a:ext cx="8926215" cy="78339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Сбор документов для социального обслуживания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1BDD9146-B851-4394-96A9-AEF5E5CE2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8" y="1020726"/>
            <a:ext cx="6709144" cy="5326911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56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5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</a:t>
            </a:r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10B7EFBE-9051-441E-B4F5-3A04A4AE43B3}"/>
              </a:ext>
            </a:extLst>
          </p:cNvPr>
          <p:cNvSpPr txBox="1">
            <a:spLocks/>
          </p:cNvSpPr>
          <p:nvPr/>
        </p:nvSpPr>
        <p:spPr>
          <a:xfrm>
            <a:off x="3135750" y="4770781"/>
            <a:ext cx="4116388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ru-RU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1BDD9146-B851-4394-96A9-AEF5E5CE21A9}"/>
              </a:ext>
            </a:extLst>
          </p:cNvPr>
          <p:cNvSpPr txBox="1">
            <a:spLocks/>
          </p:cNvSpPr>
          <p:nvPr/>
        </p:nvSpPr>
        <p:spPr>
          <a:xfrm>
            <a:off x="170121" y="1302966"/>
            <a:ext cx="5032499" cy="41519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Подготовка направления в управление социальной защиты населения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AutoNum type="arabicPeriod"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Обращение родителя в УСЗН за разработкой ИППСУ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703" y="1519881"/>
            <a:ext cx="6365738" cy="5013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595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540E22-0C48-4519-A0DB-B6EFDFD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098" y="695819"/>
            <a:ext cx="10456967" cy="700193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Реализация ИПРП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в рамках социального обслуживания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3060" y="2026510"/>
            <a:ext cx="110592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000" dirty="0" smtClean="0"/>
              <a:t>ПОСТАНОВЛЕНИЕ ПРАВИТЕЛЬСТВА УДМУРТСКОЙ РЕСПУБЛИКИ</a:t>
            </a:r>
            <a:br>
              <a:rPr lang="ru-RU" sz="2000" dirty="0" smtClean="0"/>
            </a:br>
            <a:r>
              <a:rPr lang="ru-RU" sz="2000" dirty="0" smtClean="0"/>
              <a:t>от 22 декабря 2014 года N 540</a:t>
            </a:r>
          </a:p>
          <a:p>
            <a:pPr algn="ctr" fontAlgn="base"/>
            <a:r>
              <a:rPr lang="ru-RU" sz="2000" dirty="0" smtClean="0"/>
              <a:t>Об утверждении Порядка предоставления социальных услуг поставщиками социальных услуг на территории Удмуртской Республики</a:t>
            </a:r>
          </a:p>
          <a:p>
            <a:pPr algn="ctr" fontAlgn="base"/>
            <a:r>
              <a:rPr lang="ru-RU" sz="2000" dirty="0" smtClean="0"/>
              <a:t>(с изменениями на 15 апреля 2020 года)</a:t>
            </a:r>
          </a:p>
          <a:p>
            <a:pPr algn="ctr" fontAlgn="base"/>
            <a:endParaRPr lang="ru-RU" sz="2000" b="1" dirty="0" smtClean="0"/>
          </a:p>
          <a:p>
            <a:pPr algn="ctr" fontAlgn="base"/>
            <a:r>
              <a:rPr lang="ru-RU" sz="2000" b="1" dirty="0" smtClean="0"/>
              <a:t>Приложение 5. Стандарты социальных услуг, предоставляемых поставщиками социальных услуг в службе ранней помощи детям в возрасте от рождения до трех лет и их семьям в Удмуртской Республике, в </a:t>
            </a:r>
            <a:r>
              <a:rPr lang="ru-RU" sz="2000" b="1" dirty="0" err="1" smtClean="0"/>
              <a:t>полустационарной</a:t>
            </a:r>
            <a:r>
              <a:rPr lang="ru-RU" sz="2000" b="1" dirty="0" smtClean="0"/>
              <a:t> форме социального обслуживания</a:t>
            </a:r>
          </a:p>
          <a:p>
            <a:pPr algn="ctr" fontAlgn="base"/>
            <a:r>
              <a:rPr lang="ru-RU" sz="2000" b="1" dirty="0" smtClean="0"/>
              <a:t>и в форме социального обслуживания на дому</a:t>
            </a:r>
          </a:p>
          <a:p>
            <a:pPr algn="ctr" fontAlgn="base"/>
            <a:endParaRPr lang="ru-RU" sz="2000" b="1" dirty="0" smtClean="0"/>
          </a:p>
          <a:p>
            <a:pPr algn="ctr" fontAlgn="base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Получатели социальных услуг – дети в возрасте до трех лет и их семьи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201"/>
            <a:ext cx="12192000" cy="689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308</Words>
  <Application>Microsoft Office PowerPoint</Application>
  <PresentationFormat>Произвольный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Специфика оказания услуг ранней помощи  в условиях социального обслуживания.  Опыт Удмуртской Республики</vt:lpstr>
      <vt:lpstr>Условия эффективности системы ранней помощи </vt:lpstr>
      <vt:lpstr>Создание уровневой региональной системы ранней помощи  на территории Удмуртской Республики</vt:lpstr>
      <vt:lpstr>Технология ранней помощи  в условиях учреждения социального обслуживания  Реабилитационный центр «Адели»</vt:lpstr>
      <vt:lpstr>Первичный прием</vt:lpstr>
      <vt:lpstr>Сбор документов для социального обслуживания </vt:lpstr>
      <vt:lpstr>Реализация ИПРП  в рамках социального обслуживания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Службы ранней помощи на территории Удмуртской Республики</dc:title>
  <dc:creator>Пользователь Windows</dc:creator>
  <cp:lastModifiedBy>Пользователь Windows</cp:lastModifiedBy>
  <cp:revision>114</cp:revision>
  <dcterms:created xsi:type="dcterms:W3CDTF">2019-03-12T12:13:14Z</dcterms:created>
  <dcterms:modified xsi:type="dcterms:W3CDTF">2023-07-27T09:12:27Z</dcterms:modified>
</cp:coreProperties>
</file>