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20" r:id="rId3"/>
  </p:sldMasterIdLst>
  <p:notesMasterIdLst>
    <p:notesMasterId r:id="rId38"/>
  </p:notesMasterIdLst>
  <p:sldIdLst>
    <p:sldId id="322" r:id="rId4"/>
    <p:sldId id="321" r:id="rId5"/>
    <p:sldId id="261" r:id="rId6"/>
    <p:sldId id="288" r:id="rId7"/>
    <p:sldId id="312" r:id="rId8"/>
    <p:sldId id="300" r:id="rId9"/>
    <p:sldId id="303" r:id="rId10"/>
    <p:sldId id="302" r:id="rId11"/>
    <p:sldId id="304" r:id="rId12"/>
    <p:sldId id="307" r:id="rId13"/>
    <p:sldId id="308" r:id="rId14"/>
    <p:sldId id="310" r:id="rId15"/>
    <p:sldId id="311" r:id="rId16"/>
    <p:sldId id="289" r:id="rId17"/>
    <p:sldId id="305" r:id="rId18"/>
    <p:sldId id="278" r:id="rId19"/>
    <p:sldId id="280" r:id="rId20"/>
    <p:sldId id="281" r:id="rId21"/>
    <p:sldId id="282" r:id="rId22"/>
    <p:sldId id="279" r:id="rId23"/>
    <p:sldId id="283" r:id="rId24"/>
    <p:sldId id="313" r:id="rId25"/>
    <p:sldId id="314" r:id="rId26"/>
    <p:sldId id="316" r:id="rId27"/>
    <p:sldId id="317" r:id="rId28"/>
    <p:sldId id="318" r:id="rId29"/>
    <p:sldId id="319" r:id="rId30"/>
    <p:sldId id="320" r:id="rId31"/>
    <p:sldId id="268" r:id="rId32"/>
    <p:sldId id="269" r:id="rId33"/>
    <p:sldId id="273" r:id="rId34"/>
    <p:sldId id="274" r:id="rId35"/>
    <p:sldId id="275" r:id="rId36"/>
    <p:sldId id="32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8E4"/>
    <a:srgbClr val="DBBAE0"/>
    <a:srgbClr val="00A800"/>
    <a:srgbClr val="94B8E4"/>
    <a:srgbClr val="1F4A7F"/>
    <a:srgbClr val="0000FF"/>
    <a:srgbClr val="D7D0F4"/>
    <a:srgbClr val="FF6600"/>
    <a:srgbClr val="7CA1CE"/>
    <a:srgbClr val="59B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7" autoAdjust="0"/>
    <p:restoredTop sz="96192" autoAdjust="0"/>
  </p:normalViewPr>
  <p:slideViewPr>
    <p:cSldViewPr>
      <p:cViewPr varScale="1">
        <p:scale>
          <a:sx n="111" d="100"/>
          <a:sy n="111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F0D475-55E5-4AE7-9CA0-883BA1612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F0D475-55E5-4AE7-9CA0-883BA161216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D7F9-4E89-42AC-916D-88830E7DC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DD07-F9E2-43C4-A3E3-F0F5BD583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40338-E31A-4FCD-A1CA-0F069A158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E33F-E0A9-4828-AA62-13CC7876B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6590-61AE-46F9-8665-B13F48E33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F70E-EA9D-4529-A218-E5DDE1272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AE7F7-C2D0-4AB4-B855-E0E3DE196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20AB-21E8-4481-B624-4AF6656A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4D94A-C663-4580-B108-54B1481C1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AA0C1-8BCA-4530-B736-9216ABB82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3F3B9-6488-4308-9B84-8BC771244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B3D8-4C08-417E-A812-3D52669D0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B35E-4322-4B49-BB4F-B96594E11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B400-BB70-4D70-AC62-AA2B9CCD5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B4B1-BD38-4C77-93BD-7DA10FF17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EE33F-E0A9-4828-AA62-13CC7876B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A6590-61AE-46F9-8665-B13F48E332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9F70E-EA9D-4529-A218-E5DDE12721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AE7F7-C2D0-4AB4-B855-E0E3DE196C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620AB-21E8-4481-B624-4AF6656A21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4D94A-C663-4580-B108-54B1481C1D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AA0C1-8BCA-4530-B736-9216ABB821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17D19-D590-4FF1-9E17-876758CF8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3F3B9-6488-4308-9B84-8BC7712442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B35E-4322-4B49-BB4F-B96594E11C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4B400-BB70-4D70-AC62-AA2B9CCD51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AB4B1-BD38-4C77-93BD-7DA10FF17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CBC9-F660-48CA-9406-7B1EA6C4F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4DCF8-9123-4CE2-8713-E5E5C286D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FAF1-1680-4355-AD91-EE010DA12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1E770-C89B-46FB-B464-48022B30C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FA60-1763-4E40-8695-F5127D118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97C38-1880-4766-A099-7FE26B23D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E44189-5F37-4142-BF1B-3BCC41902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4C4D7F-3A48-48CA-83EB-4DAD9A6F5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E44189-5F37-4142-BF1B-3BCC419020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12" Type="http://schemas.openxmlformats.org/officeDocument/2006/relationships/image" Target="../media/image33.jpeg"/><Relationship Id="rId2" Type="http://schemas.openxmlformats.org/officeDocument/2006/relationships/audio" Target="../media/audio1.wav"/><Relationship Id="rId16" Type="http://schemas.openxmlformats.org/officeDocument/2006/relationships/slide" Target="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11" Type="http://schemas.openxmlformats.org/officeDocument/2006/relationships/image" Target="../media/image15.png"/><Relationship Id="rId5" Type="http://schemas.openxmlformats.org/officeDocument/2006/relationships/image" Target="../media/image31.jpeg"/><Relationship Id="rId1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openxmlformats.org/officeDocument/2006/relationships/image" Target="../media/image40.jpeg"/><Relationship Id="rId1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jpg"/><Relationship Id="rId7" Type="http://schemas.openxmlformats.org/officeDocument/2006/relationships/slide" Target="slide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" Target="slide5.xml"/><Relationship Id="rId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2.jpeg"/><Relationship Id="rId7" Type="http://schemas.openxmlformats.org/officeDocument/2006/relationships/image" Target="../media/image51.jpe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2.jpe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jpeg"/><Relationship Id="rId5" Type="http://schemas.openxmlformats.org/officeDocument/2006/relationships/image" Target="../media/image38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6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3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slide" Target="slide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slide" Target="slide2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slide" Target="slide2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slide" Target="slide2.xml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" y="-10394"/>
            <a:ext cx="9144000" cy="694944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4" y="2132856"/>
            <a:ext cx="6048672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развития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познавательных процессов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1114" y="5319952"/>
            <a:ext cx="479938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Выполнила: педагог-психолог Мастерова А.С.</a:t>
            </a:r>
          </a:p>
        </p:txBody>
      </p:sp>
    </p:spTree>
    <p:extLst>
      <p:ext uri="{BB962C8B-B14F-4D97-AF65-F5344CB8AC3E}">
        <p14:creationId xmlns:p14="http://schemas.microsoft.com/office/powerpoint/2010/main" val="40461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1143008"/>
          </a:xfrm>
        </p:spPr>
        <p:txBody>
          <a:bodyPr>
            <a:noAutofit/>
          </a:bodyPr>
          <a:lstStyle/>
          <a:p>
            <a:pPr marL="1588" indent="1270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Назови геометрические фигуры, из которых выполнен рисунок, и их цвет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28184" y="2000240"/>
            <a:ext cx="1857388" cy="3000396"/>
          </a:xfrm>
          <a:prstGeom prst="ellipse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4000504"/>
            <a:ext cx="428628" cy="264320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4286256"/>
            <a:ext cx="3500462" cy="23574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97620" y="4857760"/>
            <a:ext cx="1260000" cy="1260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928662" y="2143116"/>
            <a:ext cx="4572032" cy="2143140"/>
          </a:xfrm>
          <a:prstGeom prst="triangle">
            <a:avLst>
              <a:gd name="adj" fmla="val 5030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0034" y="1571612"/>
            <a:ext cx="1260000" cy="126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>
            <a:off x="2643174" y="2786058"/>
            <a:ext cx="1214446" cy="1143008"/>
          </a:xfrm>
          <a:prstGeom prst="pent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0"/>
            <a:ext cx="787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ПРОСТРАНСТВЕННАЯ ОРИЕНТИРВКА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240" t="14987" r="69543" b="44550"/>
          <a:stretch>
            <a:fillRect/>
          </a:stretch>
        </p:blipFill>
        <p:spPr bwMode="auto">
          <a:xfrm>
            <a:off x="1763688" y="1725535"/>
            <a:ext cx="90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63" t="14987" r="81760" b="44550"/>
          <a:stretch>
            <a:fillRect/>
          </a:stretch>
        </p:blipFill>
        <p:spPr bwMode="auto">
          <a:xfrm>
            <a:off x="863688" y="1725535"/>
            <a:ext cx="90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17" t="15787" r="48366" b="42250"/>
          <a:stretch>
            <a:fillRect/>
          </a:stretch>
        </p:blipFill>
        <p:spPr bwMode="auto">
          <a:xfrm>
            <a:off x="3851920" y="1725535"/>
            <a:ext cx="91928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34" t="15787" r="36149" b="42250"/>
          <a:stretch>
            <a:fillRect/>
          </a:stretch>
        </p:blipFill>
        <p:spPr bwMode="auto">
          <a:xfrm>
            <a:off x="4770697" y="1727663"/>
            <a:ext cx="919286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517" t="44436" r="20012" b="13078"/>
          <a:stretch>
            <a:fillRect/>
          </a:stretch>
        </p:blipFill>
        <p:spPr bwMode="auto">
          <a:xfrm rot="20293251">
            <a:off x="7229826" y="1638712"/>
            <a:ext cx="792584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91" t="44436" r="28483" b="13078"/>
          <a:stretch>
            <a:fillRect/>
          </a:stretch>
        </p:blipFill>
        <p:spPr bwMode="auto">
          <a:xfrm rot="20293251">
            <a:off x="6638872" y="1903494"/>
            <a:ext cx="64807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cs407219.userapi.com/v407219208/a9b8/XKQ2oeh8M2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90"/>
          <a:stretch>
            <a:fillRect/>
          </a:stretch>
        </p:blipFill>
        <p:spPr bwMode="auto">
          <a:xfrm flipH="1">
            <a:off x="1763688" y="4389831"/>
            <a:ext cx="1008112" cy="1980000"/>
          </a:xfrm>
          <a:prstGeom prst="rect">
            <a:avLst/>
          </a:prstGeom>
          <a:noFill/>
        </p:spPr>
      </p:pic>
      <p:pic>
        <p:nvPicPr>
          <p:cNvPr id="14" name="Picture 6" descr="http://cs407219.userapi.com/v407219208/a9b8/XKQ2oeh8M2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10"/>
          <a:stretch>
            <a:fillRect/>
          </a:stretch>
        </p:blipFill>
        <p:spPr bwMode="auto">
          <a:xfrm flipH="1">
            <a:off x="880746" y="4389831"/>
            <a:ext cx="882942" cy="1980000"/>
          </a:xfrm>
          <a:prstGeom prst="rect">
            <a:avLst/>
          </a:prstGeom>
          <a:noFill/>
        </p:spPr>
      </p:pic>
      <p:pic>
        <p:nvPicPr>
          <p:cNvPr id="1032" name="Picture 8" descr="http://raskras-sam.ru/uploads/posts/2014-03/1396201588_img_5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470"/>
          <a:stretch>
            <a:fillRect/>
          </a:stretch>
        </p:blipFill>
        <p:spPr bwMode="auto">
          <a:xfrm>
            <a:off x="3779912" y="4389831"/>
            <a:ext cx="1080120" cy="1980000"/>
          </a:xfrm>
          <a:prstGeom prst="rect">
            <a:avLst/>
          </a:prstGeom>
          <a:noFill/>
        </p:spPr>
      </p:pic>
      <p:pic>
        <p:nvPicPr>
          <p:cNvPr id="16" name="Picture 8" descr="http://raskras-sam.ru/uploads/posts/2014-03/1396201588_img_5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530"/>
          <a:stretch>
            <a:fillRect/>
          </a:stretch>
        </p:blipFill>
        <p:spPr bwMode="auto">
          <a:xfrm>
            <a:off x="4860032" y="4389831"/>
            <a:ext cx="830580" cy="1980000"/>
          </a:xfrm>
          <a:prstGeom prst="rect">
            <a:avLst/>
          </a:prstGeom>
          <a:noFill/>
        </p:spPr>
      </p:pic>
      <p:pic>
        <p:nvPicPr>
          <p:cNvPr id="1034" name="Picture 10" descr="http://thumb18.shutterstock.com/photos/thumb_large/722350/722350,1302504909,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535"/>
          <a:stretch>
            <a:fillRect/>
          </a:stretch>
        </p:blipFill>
        <p:spPr bwMode="auto">
          <a:xfrm rot="3682772">
            <a:off x="6916001" y="3975103"/>
            <a:ext cx="936104" cy="1980000"/>
          </a:xfrm>
          <a:prstGeom prst="rect">
            <a:avLst/>
          </a:prstGeom>
          <a:noFill/>
        </p:spPr>
      </p:pic>
      <p:pic>
        <p:nvPicPr>
          <p:cNvPr id="18" name="Picture 10" descr="http://thumb18.shutterstock.com/photos/thumb_large/722350/722350,1302504909,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465" r="18516"/>
          <a:stretch>
            <a:fillRect/>
          </a:stretch>
        </p:blipFill>
        <p:spPr bwMode="auto">
          <a:xfrm rot="3682772">
            <a:off x="7377212" y="4755619"/>
            <a:ext cx="860131" cy="1980000"/>
          </a:xfrm>
          <a:prstGeom prst="rect">
            <a:avLst/>
          </a:prstGeom>
          <a:noFill/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75345" y="850702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small" spc="0" normalizeH="0" baseline="0" noProof="0" dirty="0" smtClean="0">
                <a:ln>
                  <a:noFill/>
                </a:ln>
                <a:solidFill>
                  <a:srgbClr val="0058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Отгадай, что нарисовано</a:t>
            </a: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58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58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6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CC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D:\ДОКУМЕНТЫ\Картиночки для презентаций\ПРаво-Л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</a:blip>
          <a:srcRect l="6322" r="56596"/>
          <a:stretch>
            <a:fillRect/>
          </a:stretch>
        </p:blipFill>
        <p:spPr bwMode="auto">
          <a:xfrm>
            <a:off x="1259632" y="1700808"/>
            <a:ext cx="2880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9" name="Picture 5" descr="D:\ДОКУМЕНТЫ\Картиночки для презентаций\ПРаво-Л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</a:blip>
          <a:srcRect l="53601" r="9317"/>
          <a:stretch>
            <a:fillRect/>
          </a:stretch>
        </p:blipFill>
        <p:spPr bwMode="auto">
          <a:xfrm>
            <a:off x="4932040" y="1700808"/>
            <a:ext cx="2880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http://3.bp.blogspot.com/-CZeMwQT83Bg/VRRwAT-4UJI/AAAAAAAAErQ/rcR0E81Tyjw/s1600/spring.png"/>
          <p:cNvPicPr>
            <a:picLocks noChangeAspect="1" noChangeArrowheads="1"/>
          </p:cNvPicPr>
          <p:nvPr/>
        </p:nvPicPr>
        <p:blipFill>
          <a:blip r:embed="rId4" cstate="print"/>
          <a:srcRect l="34267" r="33914" b="35428"/>
          <a:stretch>
            <a:fillRect/>
          </a:stretch>
        </p:blipFill>
        <p:spPr bwMode="auto">
          <a:xfrm rot="1663839" flipH="1">
            <a:off x="7175324" y="2775567"/>
            <a:ext cx="1417694" cy="1338771"/>
          </a:xfrm>
          <a:prstGeom prst="rect">
            <a:avLst/>
          </a:prstGeom>
          <a:noFill/>
        </p:spPr>
      </p:pic>
      <p:pic>
        <p:nvPicPr>
          <p:cNvPr id="15" name="Picture 4" descr="http://3.bp.blogspot.com/-CZeMwQT83Bg/VRRwAT-4UJI/AAAAAAAAErQ/rcR0E81Tyjw/s1600/spring.png"/>
          <p:cNvPicPr>
            <a:picLocks noChangeAspect="1" noChangeArrowheads="1"/>
          </p:cNvPicPr>
          <p:nvPr/>
        </p:nvPicPr>
        <p:blipFill>
          <a:blip r:embed="rId4" cstate="print"/>
          <a:srcRect l="34267" t="82140" r="33914"/>
          <a:stretch>
            <a:fillRect/>
          </a:stretch>
        </p:blipFill>
        <p:spPr bwMode="auto">
          <a:xfrm rot="1663839" flipH="1">
            <a:off x="6633764" y="4282408"/>
            <a:ext cx="1417692" cy="370283"/>
          </a:xfrm>
          <a:prstGeom prst="rect">
            <a:avLst/>
          </a:prstGeom>
          <a:noFill/>
        </p:spPr>
      </p:pic>
      <p:pic>
        <p:nvPicPr>
          <p:cNvPr id="16" name="Picture 4" descr="http://3.bp.blogspot.com/-CZeMwQT83Bg/VRRwAT-4UJI/AAAAAAAAErQ/rcR0E81Tyjw/s1600/spring.png"/>
          <p:cNvPicPr>
            <a:picLocks noChangeAspect="1" noChangeArrowheads="1"/>
          </p:cNvPicPr>
          <p:nvPr/>
        </p:nvPicPr>
        <p:blipFill>
          <a:blip r:embed="rId4" cstate="print"/>
          <a:srcRect l="34267" t="82140" r="33914"/>
          <a:stretch>
            <a:fillRect/>
          </a:stretch>
        </p:blipFill>
        <p:spPr bwMode="auto">
          <a:xfrm rot="19936161">
            <a:off x="1120351" y="4241629"/>
            <a:ext cx="1417692" cy="370283"/>
          </a:xfrm>
          <a:prstGeom prst="rect">
            <a:avLst/>
          </a:prstGeom>
          <a:noFill/>
        </p:spPr>
      </p:pic>
      <p:pic>
        <p:nvPicPr>
          <p:cNvPr id="18" name="Picture 4" descr="http://3.bp.blogspot.com/-CZeMwQT83Bg/VRRwAT-4UJI/AAAAAAAAErQ/rcR0E81Tyjw/s1600/spring.png"/>
          <p:cNvPicPr>
            <a:picLocks noChangeAspect="1" noChangeArrowheads="1"/>
          </p:cNvPicPr>
          <p:nvPr/>
        </p:nvPicPr>
        <p:blipFill>
          <a:blip r:embed="rId5" cstate="print"/>
          <a:srcRect l="34267" r="33914" b="35428"/>
          <a:stretch>
            <a:fillRect/>
          </a:stretch>
        </p:blipFill>
        <p:spPr bwMode="auto">
          <a:xfrm rot="19936161">
            <a:off x="629246" y="2704424"/>
            <a:ext cx="1293683" cy="1338771"/>
          </a:xfrm>
          <a:prstGeom prst="rect">
            <a:avLst/>
          </a:prstGeom>
          <a:noFill/>
        </p:spPr>
      </p:pic>
      <p:pic>
        <p:nvPicPr>
          <p:cNvPr id="47112" name="Picture 8" descr="E:\Картинки\фл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751"/>
          <a:stretch>
            <a:fillRect/>
          </a:stretch>
        </p:blipFill>
        <p:spPr bwMode="auto">
          <a:xfrm rot="1973890">
            <a:off x="3624794" y="3342470"/>
            <a:ext cx="1351263" cy="763211"/>
          </a:xfrm>
          <a:prstGeom prst="rect">
            <a:avLst/>
          </a:prstGeom>
          <a:noFill/>
        </p:spPr>
      </p:pic>
      <p:pic>
        <p:nvPicPr>
          <p:cNvPr id="22" name="Picture 8" descr="E:\Картинки\фл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061"/>
          <a:stretch>
            <a:fillRect/>
          </a:stretch>
        </p:blipFill>
        <p:spPr bwMode="auto">
          <a:xfrm rot="1973890">
            <a:off x="3186034" y="4338584"/>
            <a:ext cx="1351266" cy="252583"/>
          </a:xfrm>
          <a:prstGeom prst="rect">
            <a:avLst/>
          </a:prstGeom>
          <a:noFill/>
        </p:spPr>
      </p:pic>
      <p:pic>
        <p:nvPicPr>
          <p:cNvPr id="23" name="Picture 8" descr="E:\Картинки\фл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061"/>
          <a:stretch>
            <a:fillRect/>
          </a:stretch>
        </p:blipFill>
        <p:spPr bwMode="auto">
          <a:xfrm rot="19626110" flipH="1">
            <a:off x="4686721" y="4417101"/>
            <a:ext cx="1351266" cy="252583"/>
          </a:xfrm>
          <a:prstGeom prst="rect">
            <a:avLst/>
          </a:prstGeom>
          <a:noFill/>
        </p:spPr>
      </p:pic>
      <p:pic>
        <p:nvPicPr>
          <p:cNvPr id="24" name="Picture 8" descr="E:\Картинки\фл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751"/>
          <a:stretch>
            <a:fillRect/>
          </a:stretch>
        </p:blipFill>
        <p:spPr bwMode="auto">
          <a:xfrm rot="19626110" flipH="1">
            <a:off x="4238873" y="3446739"/>
            <a:ext cx="1351263" cy="763211"/>
          </a:xfrm>
          <a:prstGeom prst="rect">
            <a:avLst/>
          </a:prstGeom>
          <a:noFill/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539552" y="404664"/>
            <a:ext cx="80648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 cap="small" dirty="0" smtClean="0">
                <a:solidFill>
                  <a:srgbClr val="005800"/>
                </a:solidFill>
                <a:latin typeface="Georgia" panose="02040502050405020303" pitchFamily="18" charset="0"/>
              </a:rPr>
              <a:t>Что держит </a:t>
            </a:r>
            <a:r>
              <a:rPr lang="ru-RU" sz="3600" b="1" cap="small" dirty="0" smtClean="0">
                <a:solidFill>
                  <a:srgbClr val="005800"/>
                </a:solidFill>
                <a:latin typeface="Georgia" panose="02040502050405020303" pitchFamily="18" charset="0"/>
              </a:rPr>
              <a:t>Ира </a:t>
            </a:r>
            <a:r>
              <a:rPr lang="ru-RU" sz="3600" b="1" cap="small" dirty="0" smtClean="0">
                <a:solidFill>
                  <a:srgbClr val="005800"/>
                </a:solidFill>
                <a:latin typeface="Georgia" panose="02040502050405020303" pitchFamily="18" charset="0"/>
              </a:rPr>
              <a:t>в правой руке?</a:t>
            </a:r>
          </a:p>
          <a:p>
            <a:pPr marL="342900" indent="-342900">
              <a:spcBef>
                <a:spcPct val="20000"/>
              </a:spcBef>
            </a:pPr>
            <a:endParaRPr lang="ru-RU" sz="4000" b="1" cap="small" dirty="0" smtClean="0">
              <a:solidFill>
                <a:srgbClr val="00580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64957" y="5661248"/>
            <a:ext cx="27735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small" spc="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флажок</a:t>
            </a:r>
            <a:endParaRPr lang="ru-RU" sz="5400" b="1" cap="small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419872" y="3501008"/>
            <a:ext cx="2376264" cy="129614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58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58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7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CC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D:\ДОКУМЕНТЫ\Картиночки для презентаций\ПРаво-Л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</a:blip>
          <a:srcRect l="53493" t="-1786" r="9317"/>
          <a:stretch>
            <a:fillRect/>
          </a:stretch>
        </p:blipFill>
        <p:spPr bwMode="auto">
          <a:xfrm>
            <a:off x="4932040" y="1628800"/>
            <a:ext cx="288870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9" name="Picture 5" descr="D:\ДОКУМЕНТЫ\Картиночки для презентаций\ПРаво-Л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</a:blip>
          <a:srcRect l="7249" t="-3571" r="55669"/>
          <a:stretch>
            <a:fillRect/>
          </a:stretch>
        </p:blipFill>
        <p:spPr bwMode="auto">
          <a:xfrm>
            <a:off x="1331640" y="1556792"/>
            <a:ext cx="288032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http://3.bp.blogspot.com/-CZeMwQT83Bg/VRRwAT-4UJI/AAAAAAAAErQ/rcR0E81Tyjw/s1600/spring.png"/>
          <p:cNvPicPr>
            <a:picLocks noChangeAspect="1" noChangeArrowheads="1"/>
          </p:cNvPicPr>
          <p:nvPr/>
        </p:nvPicPr>
        <p:blipFill>
          <a:blip r:embed="rId4" cstate="print"/>
          <a:srcRect l="34267" r="33914" b="35428"/>
          <a:stretch>
            <a:fillRect/>
          </a:stretch>
        </p:blipFill>
        <p:spPr bwMode="auto">
          <a:xfrm rot="1663839" flipH="1">
            <a:off x="7175324" y="2775567"/>
            <a:ext cx="1417694" cy="1338771"/>
          </a:xfrm>
          <a:prstGeom prst="rect">
            <a:avLst/>
          </a:prstGeom>
          <a:noFill/>
        </p:spPr>
      </p:pic>
      <p:pic>
        <p:nvPicPr>
          <p:cNvPr id="15" name="Picture 4" descr="http://3.bp.blogspot.com/-CZeMwQT83Bg/VRRwAT-4UJI/AAAAAAAAErQ/rcR0E81Tyjw/s1600/spring.png"/>
          <p:cNvPicPr>
            <a:picLocks noChangeAspect="1" noChangeArrowheads="1"/>
          </p:cNvPicPr>
          <p:nvPr/>
        </p:nvPicPr>
        <p:blipFill>
          <a:blip r:embed="rId4" cstate="print"/>
          <a:srcRect l="34267" t="82140" r="33914"/>
          <a:stretch>
            <a:fillRect/>
          </a:stretch>
        </p:blipFill>
        <p:spPr bwMode="auto">
          <a:xfrm rot="1663839" flipH="1">
            <a:off x="6633764" y="4282408"/>
            <a:ext cx="1417692" cy="370283"/>
          </a:xfrm>
          <a:prstGeom prst="rect">
            <a:avLst/>
          </a:prstGeom>
          <a:noFill/>
        </p:spPr>
      </p:pic>
      <p:pic>
        <p:nvPicPr>
          <p:cNvPr id="16" name="Picture 4" descr="http://3.bp.blogspot.com/-CZeMwQT83Bg/VRRwAT-4UJI/AAAAAAAAErQ/rcR0E81Tyjw/s1600/spring.png"/>
          <p:cNvPicPr>
            <a:picLocks noChangeAspect="1" noChangeArrowheads="1"/>
          </p:cNvPicPr>
          <p:nvPr/>
        </p:nvPicPr>
        <p:blipFill>
          <a:blip r:embed="rId4" cstate="print"/>
          <a:srcRect l="34267" t="82140" r="33914"/>
          <a:stretch>
            <a:fillRect/>
          </a:stretch>
        </p:blipFill>
        <p:spPr bwMode="auto">
          <a:xfrm rot="19936161">
            <a:off x="1120351" y="4241629"/>
            <a:ext cx="1417692" cy="370283"/>
          </a:xfrm>
          <a:prstGeom prst="rect">
            <a:avLst/>
          </a:prstGeom>
          <a:noFill/>
        </p:spPr>
      </p:pic>
      <p:pic>
        <p:nvPicPr>
          <p:cNvPr id="18" name="Picture 4" descr="http://3.bp.blogspot.com/-CZeMwQT83Bg/VRRwAT-4UJI/AAAAAAAAErQ/rcR0E81Tyjw/s1600/spring.png"/>
          <p:cNvPicPr>
            <a:picLocks noChangeAspect="1" noChangeArrowheads="1"/>
          </p:cNvPicPr>
          <p:nvPr/>
        </p:nvPicPr>
        <p:blipFill>
          <a:blip r:embed="rId5" cstate="print"/>
          <a:srcRect l="34267" r="33914" b="35428"/>
          <a:stretch>
            <a:fillRect/>
          </a:stretch>
        </p:blipFill>
        <p:spPr bwMode="auto">
          <a:xfrm rot="19936161">
            <a:off x="629246" y="2704424"/>
            <a:ext cx="1293683" cy="1338771"/>
          </a:xfrm>
          <a:prstGeom prst="rect">
            <a:avLst/>
          </a:prstGeom>
          <a:noFill/>
        </p:spPr>
      </p:pic>
      <p:pic>
        <p:nvPicPr>
          <p:cNvPr id="47112" name="Picture 8" descr="E:\Картинки\фл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751"/>
          <a:stretch>
            <a:fillRect/>
          </a:stretch>
        </p:blipFill>
        <p:spPr bwMode="auto">
          <a:xfrm rot="1973890">
            <a:off x="3624794" y="3342470"/>
            <a:ext cx="1351263" cy="763211"/>
          </a:xfrm>
          <a:prstGeom prst="rect">
            <a:avLst/>
          </a:prstGeom>
          <a:noFill/>
        </p:spPr>
      </p:pic>
      <p:pic>
        <p:nvPicPr>
          <p:cNvPr id="22" name="Picture 8" descr="E:\Картинки\фл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061"/>
          <a:stretch>
            <a:fillRect/>
          </a:stretch>
        </p:blipFill>
        <p:spPr bwMode="auto">
          <a:xfrm rot="1973890">
            <a:off x="3186034" y="4338584"/>
            <a:ext cx="1351266" cy="252583"/>
          </a:xfrm>
          <a:prstGeom prst="rect">
            <a:avLst/>
          </a:prstGeom>
          <a:noFill/>
        </p:spPr>
      </p:pic>
      <p:pic>
        <p:nvPicPr>
          <p:cNvPr id="23" name="Picture 8" descr="E:\Картинки\фл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061"/>
          <a:stretch>
            <a:fillRect/>
          </a:stretch>
        </p:blipFill>
        <p:spPr bwMode="auto">
          <a:xfrm rot="19626110" flipH="1">
            <a:off x="4686721" y="4417101"/>
            <a:ext cx="1351266" cy="252583"/>
          </a:xfrm>
          <a:prstGeom prst="rect">
            <a:avLst/>
          </a:prstGeom>
          <a:noFill/>
        </p:spPr>
      </p:pic>
      <p:pic>
        <p:nvPicPr>
          <p:cNvPr id="24" name="Picture 8" descr="E:\Картинки\фл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751"/>
          <a:stretch>
            <a:fillRect/>
          </a:stretch>
        </p:blipFill>
        <p:spPr bwMode="auto">
          <a:xfrm rot="19626110" flipH="1">
            <a:off x="4238873" y="3446739"/>
            <a:ext cx="1351263" cy="763211"/>
          </a:xfrm>
          <a:prstGeom prst="rect">
            <a:avLst/>
          </a:prstGeom>
          <a:noFill/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539552" y="404664"/>
            <a:ext cx="80648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 cap="small" dirty="0" smtClean="0">
                <a:solidFill>
                  <a:srgbClr val="005800"/>
                </a:solidFill>
                <a:latin typeface="Georgia" panose="02040502050405020303" pitchFamily="18" charset="0"/>
              </a:rPr>
              <a:t>Что держит </a:t>
            </a:r>
            <a:r>
              <a:rPr lang="ru-RU" sz="3600" b="1" cap="small" dirty="0" smtClean="0">
                <a:solidFill>
                  <a:srgbClr val="005800"/>
                </a:solidFill>
                <a:latin typeface="Georgia" panose="02040502050405020303" pitchFamily="18" charset="0"/>
              </a:rPr>
              <a:t>Ира </a:t>
            </a:r>
            <a:r>
              <a:rPr lang="ru-RU" sz="3600" b="1" cap="small" dirty="0" smtClean="0">
                <a:solidFill>
                  <a:srgbClr val="005800"/>
                </a:solidFill>
                <a:latin typeface="Georgia" panose="02040502050405020303" pitchFamily="18" charset="0"/>
              </a:rPr>
              <a:t>в левой руке?</a:t>
            </a:r>
          </a:p>
          <a:p>
            <a:pPr marL="342900" indent="-342900">
              <a:spcBef>
                <a:spcPct val="20000"/>
              </a:spcBef>
            </a:pPr>
            <a:endParaRPr lang="ru-RU" sz="4000" b="1" cap="small" dirty="0" smtClean="0">
              <a:solidFill>
                <a:srgbClr val="005800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05217" y="5661248"/>
            <a:ext cx="2492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small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цвет</a:t>
            </a:r>
            <a:r>
              <a:rPr lang="ru-RU" sz="4800" b="1" cap="small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ок</a:t>
            </a:r>
            <a:endParaRPr lang="ru-RU" sz="5400" b="1" cap="small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58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00B050"/>
          </a:solidFill>
          <a:ln>
            <a:solidFill>
              <a:srgbClr val="0058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7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6425" cy="6218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Зрительная память</a:t>
            </a:r>
            <a:endParaRPr lang="ru-RU" b="1" cap="all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9462" name="Picture 6" descr="http://www.stickers-enfant.com/263-392-thickbox/sticker-enfant-fleu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443418"/>
            <a:ext cx="1582466" cy="1582466"/>
          </a:xfrm>
          <a:prstGeom prst="rect">
            <a:avLst/>
          </a:prstGeom>
          <a:noFill/>
        </p:spPr>
      </p:pic>
      <p:pic>
        <p:nvPicPr>
          <p:cNvPr id="34817" name="Picture 1" descr="F:\Картинки\Картинки\depositphotos_31116419-Sea-lion-balancing-a-colorful-ball-on-his-no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" r="59865" b="66667"/>
          <a:stretch>
            <a:fillRect/>
          </a:stretch>
        </p:blipFill>
        <p:spPr bwMode="auto">
          <a:xfrm>
            <a:off x="1643042" y="2000240"/>
            <a:ext cx="928692" cy="928682"/>
          </a:xfrm>
          <a:prstGeom prst="rect">
            <a:avLst/>
          </a:prstGeom>
          <a:noFill/>
        </p:spPr>
      </p:pic>
      <p:pic>
        <p:nvPicPr>
          <p:cNvPr id="34825" name="Picture 9" descr="https://im1-tub-ru.yandex.net/i?id=ee533536a1b5169ae815a6f0437243d8&amp;n=33&amp;h=215&amp;w=25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852936"/>
            <a:ext cx="2084328" cy="1771268"/>
          </a:xfrm>
          <a:prstGeom prst="rect">
            <a:avLst/>
          </a:prstGeom>
          <a:noFill/>
        </p:spPr>
      </p:pic>
      <p:pic>
        <p:nvPicPr>
          <p:cNvPr id="34826" name="Picture 10" descr="F:\Картинки\Картинки\шляпа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013176"/>
            <a:ext cx="1643075" cy="1241219"/>
          </a:xfrm>
          <a:prstGeom prst="rect">
            <a:avLst/>
          </a:prstGeom>
          <a:noFill/>
        </p:spPr>
      </p:pic>
      <p:pic>
        <p:nvPicPr>
          <p:cNvPr id="22" name="Picture 14" descr="https://im3-tub-ru.yandex.net/i?id=31e50bfa62cefe23a204cb4591fd432b&amp;n=33&amp;h=215&amp;w=2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52120" y="2060848"/>
            <a:ext cx="1875247" cy="1500198"/>
          </a:xfrm>
          <a:prstGeom prst="rect">
            <a:avLst/>
          </a:prstGeom>
          <a:noFill/>
        </p:spPr>
      </p:pic>
      <p:pic>
        <p:nvPicPr>
          <p:cNvPr id="34832" name="Picture 16" descr="https://im2-tub-ru.yandex.net/i?id=6e62841f434278990cbc760bf54a916b&amp;n=33&amp;h=215&amp;w=33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19980">
            <a:off x="6440319" y="3838683"/>
            <a:ext cx="1485830" cy="956448"/>
          </a:xfrm>
          <a:prstGeom prst="rect">
            <a:avLst/>
          </a:prstGeom>
          <a:noFill/>
        </p:spPr>
      </p:pic>
      <p:pic>
        <p:nvPicPr>
          <p:cNvPr id="24" name="Picture 10" descr="http://all4design.ru/uploads/images/Kids/preview/Kids_221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71360">
            <a:off x="4474846" y="4555982"/>
            <a:ext cx="1819580" cy="1819580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571472" y="642918"/>
            <a:ext cx="8226425" cy="62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Запомни предметы</a:t>
            </a:r>
            <a:endParaRPr kumimoji="0" lang="ru-RU" sz="3200" b="1" i="0" u="none" strike="noStrike" kern="1200" spc="0" normalizeH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9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http://cliparts.co/cliparts/6Ty/oEd/6TyoEdyk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70723">
            <a:off x="670192" y="4895100"/>
            <a:ext cx="2007430" cy="1478119"/>
          </a:xfrm>
          <a:prstGeom prst="rect">
            <a:avLst/>
          </a:prstGeom>
          <a:noFill/>
        </p:spPr>
      </p:pic>
      <p:pic>
        <p:nvPicPr>
          <p:cNvPr id="19462" name="Picture 6" descr="http://www.stickers-enfant.com/263-392-thickbox/sticker-enfant-fleu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52494"/>
            <a:ext cx="1582466" cy="1582466"/>
          </a:xfrm>
          <a:prstGeom prst="rect">
            <a:avLst/>
          </a:prstGeom>
          <a:noFill/>
        </p:spPr>
      </p:pic>
      <p:pic>
        <p:nvPicPr>
          <p:cNvPr id="19466" name="Picture 10" descr="http://all4design.ru/uploads/images/Kids/preview/Kids_22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857760"/>
            <a:ext cx="1819580" cy="1819580"/>
          </a:xfrm>
          <a:prstGeom prst="rect">
            <a:avLst/>
          </a:prstGeom>
          <a:noFill/>
        </p:spPr>
      </p:pic>
      <p:pic>
        <p:nvPicPr>
          <p:cNvPr id="19468" name="Picture 12" descr="http://cdn.dailyclipart.net/wp-content/uploads/medium/clipart008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1357298"/>
            <a:ext cx="1500198" cy="1614919"/>
          </a:xfrm>
          <a:prstGeom prst="rect">
            <a:avLst/>
          </a:prstGeom>
          <a:noFill/>
        </p:spPr>
      </p:pic>
      <p:pic>
        <p:nvPicPr>
          <p:cNvPr id="34817" name="Picture 1" descr="F:\Картинки\Картинки\depositphotos_31116419-Sea-lion-balancing-a-colorful-ball-on-his-nos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4" r="59865" b="66667"/>
          <a:stretch>
            <a:fillRect/>
          </a:stretch>
        </p:blipFill>
        <p:spPr bwMode="auto">
          <a:xfrm>
            <a:off x="7643834" y="2752428"/>
            <a:ext cx="928692" cy="928682"/>
          </a:xfrm>
          <a:prstGeom prst="rect">
            <a:avLst/>
          </a:prstGeom>
          <a:noFill/>
        </p:spPr>
      </p:pic>
      <p:pic>
        <p:nvPicPr>
          <p:cNvPr id="34820" name="Picture 4" descr="F:\Картинки\Картинки\phot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071966"/>
            <a:ext cx="1643050" cy="1643050"/>
          </a:xfrm>
          <a:prstGeom prst="rect">
            <a:avLst/>
          </a:prstGeom>
          <a:noFill/>
        </p:spPr>
      </p:pic>
      <p:pic>
        <p:nvPicPr>
          <p:cNvPr id="34822" name="Picture 6" descr="https://im0-tub-ru.yandex.net/i?id=707a90c90c2c651994bf40e01e8966f0&amp;n=33&amp;h=215&amp;w=2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466808"/>
            <a:ext cx="1023938" cy="1023938"/>
          </a:xfrm>
          <a:prstGeom prst="rect">
            <a:avLst/>
          </a:prstGeom>
          <a:noFill/>
        </p:spPr>
      </p:pic>
      <p:pic>
        <p:nvPicPr>
          <p:cNvPr id="15" name="Picture 5" descr="2 вишн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28" y="1537982"/>
            <a:ext cx="1228729" cy="13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https://im1-tub-ru.yandex.net/i?id=ee533536a1b5169ae815a6f0437243d8&amp;n=33&amp;h=215&amp;w=25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857760"/>
            <a:ext cx="2084328" cy="1771268"/>
          </a:xfrm>
          <a:prstGeom prst="rect">
            <a:avLst/>
          </a:prstGeom>
          <a:noFill/>
        </p:spPr>
      </p:pic>
      <p:pic>
        <p:nvPicPr>
          <p:cNvPr id="34826" name="Picture 10" descr="F:\Картинки\Картинки\шляпа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966742"/>
            <a:ext cx="1643075" cy="1241219"/>
          </a:xfrm>
          <a:prstGeom prst="rect">
            <a:avLst/>
          </a:prstGeom>
          <a:noFill/>
        </p:spPr>
      </p:pic>
      <p:pic>
        <p:nvPicPr>
          <p:cNvPr id="16" name="Picture 14" descr="https://im3-tub-ru.yandex.net/i?id=31e50bfa62cefe23a204cb4591fd432b&amp;n=33&amp;h=215&amp;w=24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142984"/>
            <a:ext cx="1875247" cy="1500198"/>
          </a:xfrm>
          <a:prstGeom prst="rect">
            <a:avLst/>
          </a:prstGeom>
          <a:noFill/>
        </p:spPr>
      </p:pic>
      <p:pic>
        <p:nvPicPr>
          <p:cNvPr id="17" name="Picture 16" descr="https://im2-tub-ru.yandex.net/i?id=6e62841f434278990cbc760bf54a916b&amp;n=33&amp;h=215&amp;w=33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576112">
            <a:off x="5545462" y="3389556"/>
            <a:ext cx="1485830" cy="956448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71472" y="43235"/>
            <a:ext cx="8226425" cy="977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Назови предметы, которые были изображены на предыдущей картинке</a:t>
            </a:r>
            <a:endParaRPr kumimoji="0" lang="ru-RU" sz="2800" b="1" i="0" u="none" strike="noStrike" kern="1200" spc="0" normalizeH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16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8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4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8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8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785794"/>
            <a:ext cx="8226425" cy="9941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Подбери самую подходящую</a:t>
            </a:r>
            <a:br>
              <a:rPr lang="ru-RU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картинку для слова</a:t>
            </a:r>
            <a:endParaRPr lang="ru-RU" sz="2800" b="1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http://xn----8sbiecm6bhdx8i.xn--p1ai/sites/default/files/utro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1570"/>
          <a:stretch>
            <a:fillRect/>
          </a:stretch>
        </p:blipFill>
        <p:spPr bwMode="auto">
          <a:xfrm>
            <a:off x="1259632" y="1928895"/>
            <a:ext cx="1345537" cy="1620181"/>
          </a:xfrm>
          <a:prstGeom prst="rect">
            <a:avLst/>
          </a:prstGeom>
          <a:noFill/>
        </p:spPr>
      </p:pic>
      <p:pic>
        <p:nvPicPr>
          <p:cNvPr id="5128" name="Picture 8" descr="http://paint-net.ru/gallery/images/7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6" r="18919"/>
          <a:stretch>
            <a:fillRect/>
          </a:stretch>
        </p:blipFill>
        <p:spPr bwMode="auto">
          <a:xfrm rot="20435476" flipV="1">
            <a:off x="1043608" y="3424311"/>
            <a:ext cx="1606523" cy="1935908"/>
          </a:xfrm>
          <a:prstGeom prst="rect">
            <a:avLst/>
          </a:prstGeom>
          <a:noFill/>
        </p:spPr>
      </p:pic>
      <p:pic>
        <p:nvPicPr>
          <p:cNvPr id="5132" name="Picture 12" descr="http://mamaschool.ru/wp-content/uploads/2013/05/gri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b="14321"/>
          <a:stretch>
            <a:fillRect/>
          </a:stretch>
        </p:blipFill>
        <p:spPr bwMode="auto">
          <a:xfrm rot="318853">
            <a:off x="6523231" y="3461508"/>
            <a:ext cx="1765642" cy="1520669"/>
          </a:xfrm>
          <a:prstGeom prst="rect">
            <a:avLst/>
          </a:prstGeom>
          <a:noFill/>
        </p:spPr>
      </p:pic>
      <p:pic>
        <p:nvPicPr>
          <p:cNvPr id="5148" name="Picture 28" descr="http://us.cdn2.123rf.com/168nwm/clairev/clairev1005/clairev100500027/7077984-ancient-opened-book--illustra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204690"/>
            <a:ext cx="2088232" cy="1263142"/>
          </a:xfrm>
          <a:prstGeom prst="rect">
            <a:avLst/>
          </a:prstGeom>
          <a:noFill/>
        </p:spPr>
      </p:pic>
      <p:pic>
        <p:nvPicPr>
          <p:cNvPr id="5154" name="Picture 34" descr="http://i365art.com/wp-content/uploads/2012/10/glasses-1024x102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t="33967" b="20097"/>
          <a:stretch>
            <a:fillRect/>
          </a:stretch>
        </p:blipFill>
        <p:spPr bwMode="auto">
          <a:xfrm>
            <a:off x="6228184" y="5085184"/>
            <a:ext cx="2360561" cy="1296144"/>
          </a:xfrm>
          <a:prstGeom prst="rect">
            <a:avLst/>
          </a:prstGeom>
          <a:noFill/>
        </p:spPr>
      </p:pic>
      <p:pic>
        <p:nvPicPr>
          <p:cNvPr id="5156" name="Picture 36" descr="http://cliparts.co/cliparts/6Ty/oEd/6TyoEdyk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32008">
            <a:off x="6093945" y="1704869"/>
            <a:ext cx="2241806" cy="1899443"/>
          </a:xfrm>
          <a:prstGeom prst="rect">
            <a:avLst/>
          </a:prstGeom>
          <a:noFill/>
        </p:spPr>
      </p:pic>
      <p:pic>
        <p:nvPicPr>
          <p:cNvPr id="5158" name="Picture 38" descr="http://i365art.com/wp-content/uploads/2012/11/com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17416">
            <a:off x="3321392" y="3245413"/>
            <a:ext cx="2399862" cy="2391643"/>
          </a:xfrm>
          <a:prstGeom prst="rect">
            <a:avLst/>
          </a:prstGeom>
          <a:noFill/>
        </p:spPr>
      </p:pic>
      <p:pic>
        <p:nvPicPr>
          <p:cNvPr id="5166" name="Picture 46" descr="http://scrapbookwonderland.com/wp-content/uploads/2013/02/Tea-C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2135978"/>
            <a:ext cx="1944216" cy="127022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518678" y="119429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85720" y="273354"/>
            <a:ext cx="8226425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ru-RU" sz="2800" b="1" kern="0" cap="all" dirty="0" smtClean="0">
                <a:solidFill>
                  <a:srgbClr val="9441E7"/>
                </a:solidFill>
                <a:latin typeface="Georgia" panose="02040502050405020303" pitchFamily="18" charset="0"/>
                <a:ea typeface="+mj-ea"/>
                <a:cs typeface="+mj-cs"/>
              </a:rPr>
              <a:t>Опосредованное запоминание</a:t>
            </a:r>
            <a:endParaRPr kumimoji="0" lang="ru-RU" sz="2800" b="1" i="0" u="none" strike="noStrike" kern="0" cap="all" spc="0" normalizeH="0" noProof="0" dirty="0">
              <a:ln>
                <a:noFill/>
              </a:ln>
              <a:solidFill>
                <a:srgbClr val="9441E7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15" name="Picture 2" descr="https://im0-tub-ru.yandex.net/i?id=d3159c3f5759257ce25d5cc51f39c8ec&amp;n=33&amp;h=215&amp;w=2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786322"/>
            <a:ext cx="1562096" cy="1499334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C29CCE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C29CCE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12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Подбери самую подходящую</a:t>
            </a:r>
            <a:b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картинку для слова</a:t>
            </a:r>
            <a:endParaRPr lang="ru-RU" sz="3200" b="1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http://xn----8sbiecm6bhdx8i.xn--p1ai/sites/default/files/utro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1570"/>
          <a:stretch>
            <a:fillRect/>
          </a:stretch>
        </p:blipFill>
        <p:spPr bwMode="auto">
          <a:xfrm>
            <a:off x="1259632" y="1556792"/>
            <a:ext cx="1345537" cy="1620181"/>
          </a:xfrm>
          <a:prstGeom prst="rect">
            <a:avLst/>
          </a:prstGeom>
          <a:noFill/>
        </p:spPr>
      </p:pic>
      <p:pic>
        <p:nvPicPr>
          <p:cNvPr id="5128" name="Picture 8" descr="http://paint-net.ru/gallery/images/7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6" r="18919"/>
          <a:stretch>
            <a:fillRect/>
          </a:stretch>
        </p:blipFill>
        <p:spPr bwMode="auto">
          <a:xfrm rot="20435476" flipV="1">
            <a:off x="1043608" y="3136865"/>
            <a:ext cx="1606523" cy="1935908"/>
          </a:xfrm>
          <a:prstGeom prst="rect">
            <a:avLst/>
          </a:prstGeom>
          <a:noFill/>
        </p:spPr>
      </p:pic>
      <p:pic>
        <p:nvPicPr>
          <p:cNvPr id="5132" name="Picture 12" descr="http://mamaschool.ru/wp-content/uploads/2013/05/gri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b="14321"/>
          <a:stretch>
            <a:fillRect/>
          </a:stretch>
        </p:blipFill>
        <p:spPr bwMode="auto">
          <a:xfrm rot="318853">
            <a:off x="6523231" y="3269994"/>
            <a:ext cx="1765642" cy="1520669"/>
          </a:xfrm>
          <a:prstGeom prst="rect">
            <a:avLst/>
          </a:prstGeom>
          <a:noFill/>
        </p:spPr>
      </p:pic>
      <p:pic>
        <p:nvPicPr>
          <p:cNvPr id="5148" name="Picture 28" descr="http://us.cdn2.123rf.com/168nwm/clairev/clairev1005/clairev100500027/7077984-ancient-opened-book--illustra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013176"/>
            <a:ext cx="2088232" cy="1263142"/>
          </a:xfrm>
          <a:prstGeom prst="rect">
            <a:avLst/>
          </a:prstGeom>
          <a:noFill/>
        </p:spPr>
      </p:pic>
      <p:pic>
        <p:nvPicPr>
          <p:cNvPr id="5154" name="Picture 34" descr="http://i365art.com/wp-content/uploads/2012/10/glasses-1024x102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t="33967" b="20097"/>
          <a:stretch>
            <a:fillRect/>
          </a:stretch>
        </p:blipFill>
        <p:spPr bwMode="auto">
          <a:xfrm>
            <a:off x="6228184" y="5013176"/>
            <a:ext cx="2360561" cy="1296144"/>
          </a:xfrm>
          <a:prstGeom prst="rect">
            <a:avLst/>
          </a:prstGeom>
          <a:noFill/>
        </p:spPr>
      </p:pic>
      <p:pic>
        <p:nvPicPr>
          <p:cNvPr id="5156" name="Picture 36" descr="http://cliparts.co/cliparts/6Ty/oEd/6TyoEdyk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32008">
            <a:off x="6093945" y="1448358"/>
            <a:ext cx="2241806" cy="1899443"/>
          </a:xfrm>
          <a:prstGeom prst="rect">
            <a:avLst/>
          </a:prstGeom>
          <a:noFill/>
        </p:spPr>
      </p:pic>
      <p:pic>
        <p:nvPicPr>
          <p:cNvPr id="5158" name="Picture 38" descr="http://i365art.com/wp-content/uploads/2012/11/com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17416">
            <a:off x="3321392" y="3053899"/>
            <a:ext cx="2399862" cy="2391643"/>
          </a:xfrm>
          <a:prstGeom prst="rect">
            <a:avLst/>
          </a:prstGeom>
          <a:noFill/>
        </p:spPr>
      </p:pic>
      <p:pic>
        <p:nvPicPr>
          <p:cNvPr id="5166" name="Picture 46" descr="http://scrapbookwonderland.com/wp-content/uploads/2013/02/Tea-C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1772816"/>
            <a:ext cx="1944216" cy="127022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76256" y="70466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чай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im0-tub-ru.yandex.net/i?id=d3159c3f5759257ce25d5cc51f39c8ec&amp;n=33&amp;h=215&amp;w=2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786322"/>
            <a:ext cx="1562096" cy="1499334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CCE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CCE"/>
              </a:solidFill>
            </a:endParaRPr>
          </a:p>
        </p:txBody>
      </p:sp>
      <p:sp>
        <p:nvSpPr>
          <p:cNvPr id="16" name="Управляющая кнопка: домой 15">
            <a:hlinkClick r:id="rId12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Подбери самую подходящую</a:t>
            </a:r>
            <a:b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картинку для слова</a:t>
            </a:r>
            <a:endParaRPr lang="ru-RU" sz="3200" b="1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http://xn----8sbiecm6bhdx8i.xn--p1ai/sites/default/files/utro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1570"/>
          <a:stretch>
            <a:fillRect/>
          </a:stretch>
        </p:blipFill>
        <p:spPr bwMode="auto">
          <a:xfrm>
            <a:off x="1187624" y="1556792"/>
            <a:ext cx="1345537" cy="1620181"/>
          </a:xfrm>
          <a:prstGeom prst="rect">
            <a:avLst/>
          </a:prstGeom>
          <a:noFill/>
        </p:spPr>
      </p:pic>
      <p:pic>
        <p:nvPicPr>
          <p:cNvPr id="5128" name="Picture 8" descr="http://paint-net.ru/gallery/images/7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6" r="18919"/>
          <a:stretch>
            <a:fillRect/>
          </a:stretch>
        </p:blipFill>
        <p:spPr bwMode="auto">
          <a:xfrm rot="20435476" flipV="1">
            <a:off x="1043608" y="3136865"/>
            <a:ext cx="1606523" cy="1935908"/>
          </a:xfrm>
          <a:prstGeom prst="rect">
            <a:avLst/>
          </a:prstGeom>
          <a:noFill/>
        </p:spPr>
      </p:pic>
      <p:pic>
        <p:nvPicPr>
          <p:cNvPr id="5132" name="Picture 12" descr="http://mamaschool.ru/wp-content/uploads/2013/05/gri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b="14321"/>
          <a:stretch>
            <a:fillRect/>
          </a:stretch>
        </p:blipFill>
        <p:spPr bwMode="auto">
          <a:xfrm rot="318853">
            <a:off x="6523231" y="3269994"/>
            <a:ext cx="1765642" cy="1520669"/>
          </a:xfrm>
          <a:prstGeom prst="rect">
            <a:avLst/>
          </a:prstGeom>
          <a:noFill/>
        </p:spPr>
      </p:pic>
      <p:pic>
        <p:nvPicPr>
          <p:cNvPr id="5148" name="Picture 28" descr="http://us.cdn2.123rf.com/168nwm/clairev/clairev1005/clairev100500027/7077984-ancient-opened-book--illustra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013176"/>
            <a:ext cx="2088232" cy="1263142"/>
          </a:xfrm>
          <a:prstGeom prst="rect">
            <a:avLst/>
          </a:prstGeom>
          <a:noFill/>
        </p:spPr>
      </p:pic>
      <p:pic>
        <p:nvPicPr>
          <p:cNvPr id="5154" name="Picture 34" descr="http://i365art.com/wp-content/uploads/2012/10/glasses-1024x102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t="33967" b="20097"/>
          <a:stretch>
            <a:fillRect/>
          </a:stretch>
        </p:blipFill>
        <p:spPr bwMode="auto">
          <a:xfrm>
            <a:off x="6228184" y="5013176"/>
            <a:ext cx="2360561" cy="1296144"/>
          </a:xfrm>
          <a:prstGeom prst="rect">
            <a:avLst/>
          </a:prstGeom>
          <a:noFill/>
        </p:spPr>
      </p:pic>
      <p:pic>
        <p:nvPicPr>
          <p:cNvPr id="5156" name="Picture 36" descr="http://cliparts.co/cliparts/6Ty/oEd/6TyoEdyk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32008">
            <a:off x="6093945" y="1448358"/>
            <a:ext cx="2241806" cy="1899443"/>
          </a:xfrm>
          <a:prstGeom prst="rect">
            <a:avLst/>
          </a:prstGeom>
          <a:noFill/>
        </p:spPr>
      </p:pic>
      <p:pic>
        <p:nvPicPr>
          <p:cNvPr id="5158" name="Picture 38" descr="http://i365art.com/wp-content/uploads/2012/11/com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17416">
            <a:off x="3732367" y="3182004"/>
            <a:ext cx="1990979" cy="1984160"/>
          </a:xfrm>
          <a:prstGeom prst="rect">
            <a:avLst/>
          </a:prstGeom>
          <a:noFill/>
        </p:spPr>
      </p:pic>
      <p:pic>
        <p:nvPicPr>
          <p:cNvPr id="5166" name="Picture 46" descr="http://scrapbookwonderland.com/wp-content/uploads/2013/02/Tea-C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1772816"/>
            <a:ext cx="1944216" cy="127022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53118" y="707239"/>
            <a:ext cx="162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волосы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im0-tub-ru.yandex.net/i?id=d3159c3f5759257ce25d5cc51f39c8ec&amp;n=33&amp;h=215&amp;w=2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786322"/>
            <a:ext cx="1562096" cy="1499334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2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Подбери самую подходящую</a:t>
            </a:r>
            <a:b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картинку для слова</a:t>
            </a:r>
            <a:endParaRPr lang="ru-RU" sz="3200" b="1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http://xn----8sbiecm6bhdx8i.xn--p1ai/sites/default/files/utro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1570"/>
          <a:stretch>
            <a:fillRect/>
          </a:stretch>
        </p:blipFill>
        <p:spPr bwMode="auto">
          <a:xfrm>
            <a:off x="1259632" y="1556792"/>
            <a:ext cx="1345537" cy="1620181"/>
          </a:xfrm>
          <a:prstGeom prst="rect">
            <a:avLst/>
          </a:prstGeom>
          <a:noFill/>
        </p:spPr>
      </p:pic>
      <p:pic>
        <p:nvPicPr>
          <p:cNvPr id="5128" name="Picture 8" descr="http://paint-net.ru/gallery/images/7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6" r="18919"/>
          <a:stretch>
            <a:fillRect/>
          </a:stretch>
        </p:blipFill>
        <p:spPr bwMode="auto">
          <a:xfrm rot="20435476" flipV="1">
            <a:off x="1043608" y="3136865"/>
            <a:ext cx="1606523" cy="1935908"/>
          </a:xfrm>
          <a:prstGeom prst="rect">
            <a:avLst/>
          </a:prstGeom>
          <a:noFill/>
        </p:spPr>
      </p:pic>
      <p:pic>
        <p:nvPicPr>
          <p:cNvPr id="5132" name="Picture 12" descr="http://mamaschool.ru/wp-content/uploads/2013/05/gri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b="14321"/>
          <a:stretch>
            <a:fillRect/>
          </a:stretch>
        </p:blipFill>
        <p:spPr bwMode="auto">
          <a:xfrm rot="318853">
            <a:off x="6523231" y="3269994"/>
            <a:ext cx="1765642" cy="1520669"/>
          </a:xfrm>
          <a:prstGeom prst="rect">
            <a:avLst/>
          </a:prstGeom>
          <a:noFill/>
        </p:spPr>
      </p:pic>
      <p:pic>
        <p:nvPicPr>
          <p:cNvPr id="5148" name="Picture 28" descr="http://us.cdn2.123rf.com/168nwm/clairev/clairev1005/clairev100500027/7077984-ancient-opened-book--illustra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013176"/>
            <a:ext cx="2088232" cy="1263142"/>
          </a:xfrm>
          <a:prstGeom prst="rect">
            <a:avLst/>
          </a:prstGeom>
          <a:noFill/>
        </p:spPr>
      </p:pic>
      <p:pic>
        <p:nvPicPr>
          <p:cNvPr id="5154" name="Picture 34" descr="http://i365art.com/wp-content/uploads/2012/10/glasses-1024x102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t="33967" b="20097"/>
          <a:stretch>
            <a:fillRect/>
          </a:stretch>
        </p:blipFill>
        <p:spPr bwMode="auto">
          <a:xfrm>
            <a:off x="6228184" y="5013176"/>
            <a:ext cx="2360561" cy="1296144"/>
          </a:xfrm>
          <a:prstGeom prst="rect">
            <a:avLst/>
          </a:prstGeom>
          <a:noFill/>
        </p:spPr>
      </p:pic>
      <p:pic>
        <p:nvPicPr>
          <p:cNvPr id="5156" name="Picture 36" descr="http://cliparts.co/cliparts/6Ty/oEd/6TyoEdyk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32008">
            <a:off x="6093945" y="1448358"/>
            <a:ext cx="2241806" cy="1899443"/>
          </a:xfrm>
          <a:prstGeom prst="rect">
            <a:avLst/>
          </a:prstGeom>
          <a:noFill/>
        </p:spPr>
      </p:pic>
      <p:pic>
        <p:nvPicPr>
          <p:cNvPr id="5158" name="Picture 38" descr="http://i365art.com/wp-content/uploads/2012/11/com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17416">
            <a:off x="3321392" y="3053899"/>
            <a:ext cx="2399862" cy="2391643"/>
          </a:xfrm>
          <a:prstGeom prst="rect">
            <a:avLst/>
          </a:prstGeom>
          <a:noFill/>
        </p:spPr>
      </p:pic>
      <p:pic>
        <p:nvPicPr>
          <p:cNvPr id="5166" name="Picture 46" descr="http://scrapbookwonderland.com/wp-content/uploads/2013/02/Tea-C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1772816"/>
            <a:ext cx="1944216" cy="127022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93440" y="710800"/>
            <a:ext cx="158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im0-tub-ru.yandex.net/i?id=d3159c3f5759257ce25d5cc51f39c8ec&amp;n=33&amp;h=215&amp;w=2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786322"/>
            <a:ext cx="1562096" cy="1499334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2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Облако 8">
            <a:hlinkClick r:id="rId4" action="ppaction://hlinksldjump"/>
          </p:cNvPr>
          <p:cNvSpPr/>
          <p:nvPr/>
        </p:nvSpPr>
        <p:spPr>
          <a:xfrm>
            <a:off x="3547358" y="276344"/>
            <a:ext cx="2584308" cy="145196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rgbClr val="0070C0"/>
                </a:solidFill>
              </a:rPr>
              <a:t>внимание</a:t>
            </a:r>
            <a:endParaRPr lang="ru-RU" sz="2000" b="1" cap="all" dirty="0">
              <a:solidFill>
                <a:srgbClr val="0070C0"/>
              </a:solidFill>
            </a:endParaRPr>
          </a:p>
        </p:txBody>
      </p:sp>
      <p:sp>
        <p:nvSpPr>
          <p:cNvPr id="10" name="Облако 9">
            <a:hlinkClick r:id="rId5" action="ppaction://hlinksldjump"/>
          </p:cNvPr>
          <p:cNvSpPr/>
          <p:nvPr/>
        </p:nvSpPr>
        <p:spPr>
          <a:xfrm>
            <a:off x="2267744" y="2708920"/>
            <a:ext cx="2571768" cy="150019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rgbClr val="95095C"/>
                </a:solidFill>
              </a:rPr>
              <a:t>Зрительная память</a:t>
            </a:r>
            <a:endParaRPr lang="ru-RU" sz="2000" b="1" cap="all" dirty="0">
              <a:solidFill>
                <a:srgbClr val="95095C"/>
              </a:solidFill>
            </a:endParaRPr>
          </a:p>
        </p:txBody>
      </p:sp>
      <p:sp>
        <p:nvSpPr>
          <p:cNvPr id="11" name="Облако 10">
            <a:hlinkClick r:id="rId6" action="ppaction://hlinksldjump"/>
          </p:cNvPr>
          <p:cNvSpPr/>
          <p:nvPr/>
        </p:nvSpPr>
        <p:spPr>
          <a:xfrm flipH="1">
            <a:off x="6215074" y="857232"/>
            <a:ext cx="2643206" cy="1500198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rgbClr val="FFFF00"/>
                </a:solidFill>
              </a:rPr>
              <a:t>Количество и счет</a:t>
            </a:r>
            <a:endParaRPr lang="ru-RU" sz="2000" b="1" cap="all" dirty="0">
              <a:solidFill>
                <a:srgbClr val="FFFF00"/>
              </a:solidFill>
            </a:endParaRPr>
          </a:p>
        </p:txBody>
      </p:sp>
      <p:sp>
        <p:nvSpPr>
          <p:cNvPr id="12" name="Облако 11">
            <a:hlinkClick r:id="rId7" action="ppaction://hlinksldjump"/>
          </p:cNvPr>
          <p:cNvSpPr/>
          <p:nvPr/>
        </p:nvSpPr>
        <p:spPr>
          <a:xfrm flipH="1">
            <a:off x="827584" y="4581128"/>
            <a:ext cx="3571900" cy="1714512"/>
          </a:xfrm>
          <a:prstGeom prst="cloud">
            <a:avLst/>
          </a:prstGeom>
          <a:solidFill>
            <a:srgbClr val="9FD3E1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rgbClr val="00A800"/>
                </a:solidFill>
              </a:rPr>
              <a:t>Опосредованное запоминание</a:t>
            </a:r>
            <a:endParaRPr lang="ru-RU" sz="2000" b="1" cap="all" dirty="0">
              <a:solidFill>
                <a:srgbClr val="00A800"/>
              </a:solidFill>
            </a:endParaRPr>
          </a:p>
        </p:txBody>
      </p:sp>
      <p:sp>
        <p:nvSpPr>
          <p:cNvPr id="13" name="Облако 12">
            <a:hlinkClick r:id="rId8" action="ppaction://hlinksldjump"/>
          </p:cNvPr>
          <p:cNvSpPr/>
          <p:nvPr/>
        </p:nvSpPr>
        <p:spPr>
          <a:xfrm>
            <a:off x="5436096" y="2857472"/>
            <a:ext cx="3214710" cy="172365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50800" dist="50800" dir="2400000" sx="102000" sy="1020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rgbClr val="FF6600"/>
                </a:solidFill>
              </a:rPr>
              <a:t>ориентировка в Пространстве </a:t>
            </a:r>
            <a:endParaRPr lang="ru-RU" sz="2000" b="1" cap="all" dirty="0">
              <a:solidFill>
                <a:srgbClr val="FF6600"/>
              </a:solidFill>
            </a:endParaRPr>
          </a:p>
        </p:txBody>
      </p:sp>
      <p:sp>
        <p:nvSpPr>
          <p:cNvPr id="14" name="Облако 13">
            <a:hlinkClick r:id="rId9" action="ppaction://hlinksldjump"/>
          </p:cNvPr>
          <p:cNvSpPr/>
          <p:nvPr/>
        </p:nvSpPr>
        <p:spPr>
          <a:xfrm>
            <a:off x="5292080" y="4869160"/>
            <a:ext cx="2736304" cy="1728192"/>
          </a:xfrm>
          <a:prstGeom prst="cloud">
            <a:avLst/>
          </a:prstGeom>
          <a:solidFill>
            <a:srgbClr val="AAD8E4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rgbClr val="0000FF"/>
                </a:solidFill>
              </a:rPr>
              <a:t>Мышление</a:t>
            </a:r>
            <a:endParaRPr lang="ru-RU" sz="2000" b="1" cap="all" dirty="0">
              <a:solidFill>
                <a:srgbClr val="0000FF"/>
              </a:solidFill>
            </a:endParaRPr>
          </a:p>
        </p:txBody>
      </p:sp>
      <p:sp>
        <p:nvSpPr>
          <p:cNvPr id="15" name="Облако 14">
            <a:hlinkClick r:id="rId10" action="ppaction://hlinksldjump"/>
          </p:cNvPr>
          <p:cNvSpPr/>
          <p:nvPr/>
        </p:nvSpPr>
        <p:spPr>
          <a:xfrm>
            <a:off x="129274" y="1340768"/>
            <a:ext cx="3430640" cy="1428760"/>
          </a:xfrm>
          <a:prstGeom prst="cloud">
            <a:avLst/>
          </a:prstGeom>
          <a:solidFill>
            <a:srgbClr val="AAD8E4"/>
          </a:solidFill>
          <a:ln>
            <a:solidFill>
              <a:srgbClr val="1F4A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</a:rPr>
              <a:t>Геометрические фигуры</a:t>
            </a:r>
            <a:endParaRPr lang="ru-RU" sz="2000" b="1" cap="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994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Подбери самую подходящую</a:t>
            </a:r>
            <a:b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333399"/>
                </a:solidFill>
                <a:latin typeface="Georgia" panose="02040502050405020303" pitchFamily="18" charset="0"/>
              </a:rPr>
              <a:t>картинку для слова</a:t>
            </a:r>
            <a:endParaRPr lang="ru-RU" sz="3200" b="1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http://xn----8sbiecm6bhdx8i.xn--p1ai/sites/default/files/utro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1570"/>
          <a:stretch>
            <a:fillRect/>
          </a:stretch>
        </p:blipFill>
        <p:spPr bwMode="auto">
          <a:xfrm>
            <a:off x="1259632" y="1556792"/>
            <a:ext cx="1345537" cy="1620181"/>
          </a:xfrm>
          <a:prstGeom prst="rect">
            <a:avLst/>
          </a:prstGeom>
          <a:noFill/>
        </p:spPr>
      </p:pic>
      <p:pic>
        <p:nvPicPr>
          <p:cNvPr id="5128" name="Picture 8" descr="http://paint-net.ru/gallery/images/7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6" r="18919"/>
          <a:stretch>
            <a:fillRect/>
          </a:stretch>
        </p:blipFill>
        <p:spPr bwMode="auto">
          <a:xfrm rot="20435476" flipV="1">
            <a:off x="1043608" y="3136865"/>
            <a:ext cx="1606523" cy="1935908"/>
          </a:xfrm>
          <a:prstGeom prst="rect">
            <a:avLst/>
          </a:prstGeom>
          <a:noFill/>
        </p:spPr>
      </p:pic>
      <p:pic>
        <p:nvPicPr>
          <p:cNvPr id="5132" name="Picture 12" descr="http://mamaschool.ru/wp-content/uploads/2013/05/gri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60" b="14321"/>
          <a:stretch>
            <a:fillRect/>
          </a:stretch>
        </p:blipFill>
        <p:spPr bwMode="auto">
          <a:xfrm rot="318853">
            <a:off x="6523231" y="3269994"/>
            <a:ext cx="1765642" cy="1520669"/>
          </a:xfrm>
          <a:prstGeom prst="rect">
            <a:avLst/>
          </a:prstGeom>
          <a:noFill/>
        </p:spPr>
      </p:pic>
      <p:pic>
        <p:nvPicPr>
          <p:cNvPr id="5148" name="Picture 28" descr="http://us.cdn2.123rf.com/168nwm/clairev/clairev1005/clairev100500027/7077984-ancient-opened-book--illustrati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5013176"/>
            <a:ext cx="2088232" cy="1263142"/>
          </a:xfrm>
          <a:prstGeom prst="rect">
            <a:avLst/>
          </a:prstGeom>
          <a:noFill/>
        </p:spPr>
      </p:pic>
      <p:pic>
        <p:nvPicPr>
          <p:cNvPr id="5154" name="Picture 34" descr="http://i365art.com/wp-content/uploads/2012/10/glasses-1024x102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t="33967" b="20097"/>
          <a:stretch>
            <a:fillRect/>
          </a:stretch>
        </p:blipFill>
        <p:spPr bwMode="auto">
          <a:xfrm>
            <a:off x="6228184" y="5013175"/>
            <a:ext cx="2448272" cy="1296145"/>
          </a:xfrm>
          <a:prstGeom prst="rect">
            <a:avLst/>
          </a:prstGeom>
          <a:noFill/>
        </p:spPr>
      </p:pic>
      <p:pic>
        <p:nvPicPr>
          <p:cNvPr id="5156" name="Picture 36" descr="http://cliparts.co/cliparts/6Ty/oEd/6TyoEdyk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32008">
            <a:off x="6093945" y="1448358"/>
            <a:ext cx="2241806" cy="1899443"/>
          </a:xfrm>
          <a:prstGeom prst="rect">
            <a:avLst/>
          </a:prstGeom>
          <a:noFill/>
        </p:spPr>
      </p:pic>
      <p:pic>
        <p:nvPicPr>
          <p:cNvPr id="5158" name="Picture 38" descr="http://i365art.com/wp-content/uploads/2012/11/com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17416">
            <a:off x="3321392" y="3053899"/>
            <a:ext cx="2399862" cy="2391643"/>
          </a:xfrm>
          <a:prstGeom prst="rect">
            <a:avLst/>
          </a:prstGeom>
          <a:noFill/>
        </p:spPr>
      </p:pic>
      <p:pic>
        <p:nvPicPr>
          <p:cNvPr id="5166" name="Picture 46" descr="http://scrapbookwonderland.com/wp-content/uploads/2013/02/Tea-C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1772816"/>
            <a:ext cx="1944216" cy="127022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43331" y="69338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https://im0-tub-ru.yandex.net/i?id=d3159c3f5759257ce25d5cc51f39c8ec&amp;n=33&amp;h=215&amp;w=2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786322"/>
            <a:ext cx="1562096" cy="1499334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12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68" y="202627"/>
            <a:ext cx="8226425" cy="994122"/>
          </a:xfrm>
        </p:spPr>
        <p:txBody>
          <a:bodyPr>
            <a:noAutofit/>
          </a:bodyPr>
          <a:lstStyle/>
          <a:p>
            <a:pPr algn="ctr"/>
            <a:r>
              <a:rPr lang="ru-RU" sz="3600" b="1" cap="small" dirty="0" smtClean="0">
                <a:solidFill>
                  <a:srgbClr val="333399"/>
                </a:solidFill>
                <a:latin typeface="Georgia" panose="02040502050405020303" pitchFamily="18" charset="0"/>
              </a:rPr>
              <a:t>Вспомни слова, которые назывались к этим картинкам</a:t>
            </a:r>
            <a:endParaRPr lang="ru-RU" sz="3600" b="1" cap="small" dirty="0">
              <a:solidFill>
                <a:srgbClr val="333399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http://xn----8sbiecm6bhdx8i.xn--p1ai/sites/default/files/utro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1570"/>
          <a:stretch>
            <a:fillRect/>
          </a:stretch>
        </p:blipFill>
        <p:spPr bwMode="auto">
          <a:xfrm>
            <a:off x="6516216" y="3645024"/>
            <a:ext cx="1345537" cy="1620181"/>
          </a:xfrm>
          <a:prstGeom prst="rect">
            <a:avLst/>
          </a:prstGeom>
          <a:noFill/>
        </p:spPr>
      </p:pic>
      <p:pic>
        <p:nvPicPr>
          <p:cNvPr id="5128" name="Picture 8" descr="http://paint-net.ru/gallery/images/7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16" r="18919"/>
          <a:stretch>
            <a:fillRect/>
          </a:stretch>
        </p:blipFill>
        <p:spPr bwMode="auto">
          <a:xfrm rot="21197257" flipV="1">
            <a:off x="1223250" y="3566077"/>
            <a:ext cx="1606523" cy="1935908"/>
          </a:xfrm>
          <a:prstGeom prst="rect">
            <a:avLst/>
          </a:prstGeom>
          <a:noFill/>
        </p:spPr>
      </p:pic>
      <p:pic>
        <p:nvPicPr>
          <p:cNvPr id="5156" name="Picture 36" descr="http://cliparts.co/cliparts/6Ty/oEd/6TyoEdyk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32008">
            <a:off x="3760576" y="3582207"/>
            <a:ext cx="2241806" cy="1899443"/>
          </a:xfrm>
          <a:prstGeom prst="rect">
            <a:avLst/>
          </a:prstGeom>
          <a:noFill/>
        </p:spPr>
      </p:pic>
      <p:pic>
        <p:nvPicPr>
          <p:cNvPr id="5158" name="Picture 38" descr="http://i365art.com/wp-content/uploads/2012/11/com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17416">
            <a:off x="5366962" y="1634249"/>
            <a:ext cx="2399862" cy="2391643"/>
          </a:xfrm>
          <a:prstGeom prst="rect">
            <a:avLst/>
          </a:prstGeom>
          <a:noFill/>
        </p:spPr>
      </p:pic>
      <p:pic>
        <p:nvPicPr>
          <p:cNvPr id="5166" name="Picture 46" descr="http://scrapbookwonderland.com/wp-content/uploads/2013/02/Tea-Cu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2060848"/>
            <a:ext cx="1944216" cy="127022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256968" y="1367079"/>
            <a:ext cx="658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AngsanaUPC" panose="02020603050405020304" pitchFamily="18" charset="-34"/>
              </a:rPr>
              <a:t>     время   чай   волосы   работа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CCE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CCE"/>
              </a:solidFill>
            </a:endParaRPr>
          </a:p>
        </p:txBody>
      </p:sp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785818"/>
          </a:xfrm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ru-RU" sz="3600" b="1" dirty="0" smtClean="0">
                <a:solidFill>
                  <a:srgbClr val="B53C0B"/>
                </a:solidFill>
                <a:latin typeface="Georgia" panose="02040502050405020303" pitchFamily="18" charset="0"/>
              </a:rPr>
              <a:t>Выбери подходящий предмет</a:t>
            </a:r>
            <a:endParaRPr lang="ru-RU" sz="3600" b="1" dirty="0">
              <a:solidFill>
                <a:srgbClr val="B53C0B"/>
              </a:solidFill>
              <a:latin typeface="Georgia" panose="02040502050405020303" pitchFamily="18" charset="0"/>
            </a:endParaRPr>
          </a:p>
        </p:txBody>
      </p:sp>
      <p:pic>
        <p:nvPicPr>
          <p:cNvPr id="61442" name="Picture 2" descr="http://nashaucheba.ru/docs/63/62594/conv_1/file1_html_m312d9d5a.jpg"/>
          <p:cNvPicPr>
            <a:picLocks noChangeAspect="1" noChangeArrowheads="1"/>
          </p:cNvPicPr>
          <p:nvPr/>
        </p:nvPicPr>
        <p:blipFill>
          <a:blip r:embed="rId4" cstate="print"/>
          <a:srcRect l="1698" t="467" r="1857" b="50919"/>
          <a:stretch>
            <a:fillRect/>
          </a:stretch>
        </p:blipFill>
        <p:spPr bwMode="auto">
          <a:xfrm>
            <a:off x="2483768" y="1628800"/>
            <a:ext cx="4229695" cy="2778905"/>
          </a:xfrm>
          <a:prstGeom prst="rect">
            <a:avLst/>
          </a:prstGeom>
          <a:noFill/>
        </p:spPr>
      </p:pic>
      <p:pic>
        <p:nvPicPr>
          <p:cNvPr id="7" name="Picture 6" descr="http://cdn5.imgbb.ru/user/143/1434737/201407/832cef90a3b6876ec956dbaf82e6e053.jpg"/>
          <p:cNvPicPr>
            <a:picLocks noChangeAspect="1" noChangeArrowheads="1"/>
          </p:cNvPicPr>
          <p:nvPr/>
        </p:nvPicPr>
        <p:blipFill>
          <a:blip r:embed="rId5" cstate="print"/>
          <a:srcRect l="49689" t="50523" r="3198" b="26492"/>
          <a:stretch>
            <a:fillRect/>
          </a:stretch>
        </p:blipFill>
        <p:spPr bwMode="auto">
          <a:xfrm>
            <a:off x="1259629" y="4941168"/>
            <a:ext cx="1979997" cy="1260000"/>
          </a:xfrm>
          <a:prstGeom prst="rect">
            <a:avLst/>
          </a:prstGeom>
          <a:noFill/>
        </p:spPr>
      </p:pic>
      <p:pic>
        <p:nvPicPr>
          <p:cNvPr id="8" name="Picture 6" descr="http://cdn5.imgbb.ru/user/143/1434737/201407/832cef90a3b6876ec956dbaf82e6e053.jpg"/>
          <p:cNvPicPr>
            <a:picLocks noChangeAspect="1" noChangeArrowheads="1"/>
          </p:cNvPicPr>
          <p:nvPr/>
        </p:nvPicPr>
        <p:blipFill>
          <a:blip r:embed="rId5" cstate="print"/>
          <a:srcRect l="6548" t="74886" r="51831" b="1532"/>
          <a:stretch>
            <a:fillRect/>
          </a:stretch>
        </p:blipFill>
        <p:spPr bwMode="auto">
          <a:xfrm>
            <a:off x="4067944" y="4941168"/>
            <a:ext cx="1704913" cy="1260000"/>
          </a:xfrm>
          <a:prstGeom prst="rect">
            <a:avLst/>
          </a:prstGeom>
          <a:noFill/>
        </p:spPr>
      </p:pic>
      <p:pic>
        <p:nvPicPr>
          <p:cNvPr id="61447" name="Picture 7" descr="D:\ДОКУМЕНТЫ\Простые аналогии\11.jpg"/>
          <p:cNvPicPr>
            <a:picLocks noChangeAspect="1" noChangeArrowheads="1"/>
          </p:cNvPicPr>
          <p:nvPr/>
        </p:nvPicPr>
        <p:blipFill>
          <a:blip r:embed="rId6" cstate="print"/>
          <a:srcRect l="51769" t="25448" r="941" b="51567"/>
          <a:stretch>
            <a:fillRect/>
          </a:stretch>
        </p:blipFill>
        <p:spPr bwMode="auto">
          <a:xfrm>
            <a:off x="6550922" y="4941168"/>
            <a:ext cx="1987476" cy="1260000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520" y="142852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Мышление</a:t>
            </a:r>
            <a:endParaRPr kumimoji="0" lang="ru-RU" sz="4000" b="1" i="0" u="none" strike="noStrike" kern="0" cap="all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76688E-6 L 0.37448 -0.26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1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nashaucheba.ru/docs/63/62594/conv_1/file1_html_m312d9d5a.jpg"/>
          <p:cNvPicPr>
            <a:picLocks noChangeAspect="1" noChangeArrowheads="1"/>
          </p:cNvPicPr>
          <p:nvPr/>
        </p:nvPicPr>
        <p:blipFill>
          <a:blip r:embed="rId4" cstate="print"/>
          <a:srcRect l="1698" t="50120" r="1857" b="1393"/>
          <a:stretch>
            <a:fillRect/>
          </a:stretch>
        </p:blipFill>
        <p:spPr bwMode="auto">
          <a:xfrm>
            <a:off x="2396900" y="1556792"/>
            <a:ext cx="4216668" cy="2763106"/>
          </a:xfrm>
          <a:prstGeom prst="rect">
            <a:avLst/>
          </a:prstGeom>
          <a:noFill/>
        </p:spPr>
      </p:pic>
      <p:pic>
        <p:nvPicPr>
          <p:cNvPr id="8" name="Picture 6" descr="http://cdn5.imgbb.ru/user/143/1434737/201407/832cef90a3b6876ec956dbaf82e6e053.jpg"/>
          <p:cNvPicPr>
            <a:picLocks noChangeAspect="1" noChangeArrowheads="1"/>
          </p:cNvPicPr>
          <p:nvPr/>
        </p:nvPicPr>
        <p:blipFill>
          <a:blip r:embed="rId5" cstate="print"/>
          <a:srcRect l="6548" t="74886" r="51831" b="1532"/>
          <a:stretch>
            <a:fillRect/>
          </a:stretch>
        </p:blipFill>
        <p:spPr bwMode="auto">
          <a:xfrm>
            <a:off x="3659176" y="4941168"/>
            <a:ext cx="1704912" cy="1260000"/>
          </a:xfrm>
          <a:prstGeom prst="rect">
            <a:avLst/>
          </a:prstGeom>
          <a:noFill/>
        </p:spPr>
      </p:pic>
      <p:pic>
        <p:nvPicPr>
          <p:cNvPr id="61448" name="Picture 8" descr="D:\ДОКУМЕНТЫ\Простые аналогии\11.jpg"/>
          <p:cNvPicPr>
            <a:picLocks noChangeAspect="1" noChangeArrowheads="1"/>
          </p:cNvPicPr>
          <p:nvPr/>
        </p:nvPicPr>
        <p:blipFill>
          <a:blip r:embed="rId6" cstate="print"/>
          <a:srcRect l="1720" t="25149" r="50779" b="50672"/>
          <a:stretch>
            <a:fillRect/>
          </a:stretch>
        </p:blipFill>
        <p:spPr bwMode="auto">
          <a:xfrm>
            <a:off x="899592" y="4941168"/>
            <a:ext cx="1897775" cy="1260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168658"/>
          </a:xfrm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</a:pPr>
            <a:r>
              <a:rPr lang="ru-RU" sz="3600" b="1" dirty="0" smtClean="0">
                <a:solidFill>
                  <a:srgbClr val="B53C0B"/>
                </a:solidFill>
                <a:latin typeface="Georgia" panose="02040502050405020303" pitchFamily="18" charset="0"/>
              </a:rPr>
              <a:t>Выбери подходящий предмет</a:t>
            </a:r>
            <a:endParaRPr lang="ru-RU" sz="3600" b="1" dirty="0">
              <a:solidFill>
                <a:srgbClr val="B53C0B"/>
              </a:solidFill>
              <a:latin typeface="Georgia" panose="02040502050405020303" pitchFamily="18" charset="0"/>
            </a:endParaRPr>
          </a:p>
        </p:txBody>
      </p:sp>
      <p:pic>
        <p:nvPicPr>
          <p:cNvPr id="61446" name="Picture 6" descr="http://cdn5.imgbb.ru/user/143/1434737/201407/832cef90a3b6876ec956dbaf82e6e053.jpg"/>
          <p:cNvPicPr>
            <a:picLocks noChangeAspect="1" noChangeArrowheads="1"/>
          </p:cNvPicPr>
          <p:nvPr/>
        </p:nvPicPr>
        <p:blipFill>
          <a:blip r:embed="rId5" cstate="print"/>
          <a:srcRect l="49689" t="74802" r="5441" b="1616"/>
          <a:stretch>
            <a:fillRect/>
          </a:stretch>
        </p:blipFill>
        <p:spPr bwMode="auto">
          <a:xfrm>
            <a:off x="6190373" y="4941168"/>
            <a:ext cx="1838011" cy="1260000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8622E-6 L -0.16719 -0.280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-1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cdn1.imgbb.ru/user/143/1434737/201407/75fe93f646f3cc9cdb21c290a1b2ab89.jpg"/>
          <p:cNvPicPr>
            <a:picLocks noChangeAspect="1" noChangeArrowheads="1"/>
          </p:cNvPicPr>
          <p:nvPr/>
        </p:nvPicPr>
        <p:blipFill>
          <a:blip r:embed="rId4" cstate="print"/>
          <a:srcRect l="1587" t="49676" b="1554"/>
          <a:stretch>
            <a:fillRect/>
          </a:stretch>
        </p:blipFill>
        <p:spPr bwMode="auto">
          <a:xfrm>
            <a:off x="2071670" y="1196752"/>
            <a:ext cx="4902514" cy="3168904"/>
          </a:xfrm>
          <a:prstGeom prst="rect">
            <a:avLst/>
          </a:prstGeom>
          <a:noFill/>
        </p:spPr>
      </p:pic>
      <p:pic>
        <p:nvPicPr>
          <p:cNvPr id="7" name="Picture 6" descr="http://cdn5.imgbb.ru/user/143/1434737/201407/832cef90a3b6876ec956dbaf82e6e053.jpg"/>
          <p:cNvPicPr>
            <a:picLocks noChangeAspect="1" noChangeArrowheads="1"/>
          </p:cNvPicPr>
          <p:nvPr/>
        </p:nvPicPr>
        <p:blipFill>
          <a:blip r:embed="rId5" cstate="print"/>
          <a:srcRect l="6548" t="74886" r="51831" b="1532"/>
          <a:stretch>
            <a:fillRect/>
          </a:stretch>
        </p:blipFill>
        <p:spPr bwMode="auto">
          <a:xfrm>
            <a:off x="4809184" y="4797152"/>
            <a:ext cx="1851048" cy="1368000"/>
          </a:xfrm>
          <a:prstGeom prst="rect">
            <a:avLst/>
          </a:prstGeom>
          <a:noFill/>
        </p:spPr>
      </p:pic>
      <p:pic>
        <p:nvPicPr>
          <p:cNvPr id="8" name="Picture 8" descr="D:\ДОКУМЕНТЫ\Простые аналогии\11.jpg"/>
          <p:cNvPicPr>
            <a:picLocks noChangeAspect="1" noChangeArrowheads="1"/>
          </p:cNvPicPr>
          <p:nvPr/>
        </p:nvPicPr>
        <p:blipFill>
          <a:blip r:embed="rId6" cstate="print"/>
          <a:srcRect l="1720" t="25149" r="50779" b="50672"/>
          <a:stretch>
            <a:fillRect/>
          </a:stretch>
        </p:blipFill>
        <p:spPr bwMode="auto">
          <a:xfrm>
            <a:off x="6876256" y="4797152"/>
            <a:ext cx="2060441" cy="1368000"/>
          </a:xfrm>
          <a:prstGeom prst="rect">
            <a:avLst/>
          </a:prstGeom>
          <a:noFill/>
        </p:spPr>
      </p:pic>
      <p:pic>
        <p:nvPicPr>
          <p:cNvPr id="63490" name="Picture 2" descr="D:\ДОКУМЕНТЫ\Простые аналогии\12.jpg"/>
          <p:cNvPicPr>
            <a:picLocks noChangeAspect="1" noChangeArrowheads="1"/>
          </p:cNvPicPr>
          <p:nvPr/>
        </p:nvPicPr>
        <p:blipFill>
          <a:blip r:embed="rId7" cstate="print"/>
          <a:srcRect l="941" t="49925" r="50389" b="26493"/>
          <a:stretch>
            <a:fillRect/>
          </a:stretch>
        </p:blipFill>
        <p:spPr bwMode="auto">
          <a:xfrm>
            <a:off x="2500298" y="4797152"/>
            <a:ext cx="2029044" cy="1368000"/>
          </a:xfrm>
          <a:prstGeom prst="rect">
            <a:avLst/>
          </a:prstGeom>
          <a:noFill/>
        </p:spPr>
      </p:pic>
      <p:pic>
        <p:nvPicPr>
          <p:cNvPr id="63491" name="Picture 3" descr="D:\ДОКУМЕНТЫ\Простые аналогии\12.jpg"/>
          <p:cNvPicPr>
            <a:picLocks noChangeAspect="1" noChangeArrowheads="1"/>
          </p:cNvPicPr>
          <p:nvPr/>
        </p:nvPicPr>
        <p:blipFill>
          <a:blip r:embed="rId7" cstate="print"/>
          <a:srcRect l="51345" t="25151" r="1720" b="50672"/>
          <a:stretch>
            <a:fillRect/>
          </a:stretch>
        </p:blipFill>
        <p:spPr bwMode="auto">
          <a:xfrm flipH="1">
            <a:off x="179512" y="4797152"/>
            <a:ext cx="2036087" cy="1368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71414"/>
            <a:ext cx="9144000" cy="116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3C0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Выбери подходящий предмет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B53C0B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3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5449E-6 L 0.24461 -0.283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4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357166"/>
            <a:ext cx="8768655" cy="75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Кто</a:t>
            </a:r>
            <a:r>
              <a:rPr kumimoji="0" lang="ru-RU" sz="4000" b="1" i="0" u="none" strike="noStrike" kern="0" cap="small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лишний?</a:t>
            </a:r>
            <a:endParaRPr kumimoji="0" lang="ru-RU" sz="4000" b="1" i="0" u="none" strike="noStrike" kern="0" cap="sm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6" name="Picture 6" descr="E:\рисунки\картинки\дом\игрушки\матрешка\F688131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5580112" y="3859215"/>
            <a:ext cx="2160240" cy="2090065"/>
          </a:xfrm>
          <a:prstGeom prst="rect">
            <a:avLst/>
          </a:prstGeom>
          <a:noFill/>
        </p:spPr>
      </p:pic>
      <p:sp>
        <p:nvSpPr>
          <p:cNvPr id="14338" name="AutoShape 2" descr="http://proxy.whoisaaronbrown.com/proxy/http:/zooclub.ru/attach/16000/16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://proxy.whoisaaronbrown.com/proxy/http:/zooclub.ru/attach/16000/16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://proxy.whoisaaronbrown.com/proxy/http:/zooclub.ru/attach/16000/16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://proxy.whoisaaronbrown.com/proxy/http:/zooclub.ru/attach/16000/16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://proxy.whoisaaronbrown.com/proxy/http:/zooclub.ru/attach/16000/16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http://proxy.whoisaaronbrown.com/proxy/http:/zooclub.ru/attach/16000/16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73" t="3049" r="14968" b="25132"/>
          <a:stretch>
            <a:fillRect/>
          </a:stretch>
        </p:blipFill>
        <p:spPr bwMode="auto">
          <a:xfrm>
            <a:off x="5220072" y="1575147"/>
            <a:ext cx="2736304" cy="203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1" name="Picture 15" descr="http://tvmalish.com/sites/default/files/images/2015110918375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91680" y="3861048"/>
            <a:ext cx="2232248" cy="2160240"/>
          </a:xfrm>
          <a:prstGeom prst="rect">
            <a:avLst/>
          </a:prstGeom>
          <a:noFill/>
        </p:spPr>
      </p:pic>
      <p:pic>
        <p:nvPicPr>
          <p:cNvPr id="14353" name="Picture 17" descr="http://askinmask.com/wp-content/uploads/2011/7/kak-narisovat-kuricu_31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47664" y="1628800"/>
            <a:ext cx="2088232" cy="2088232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8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proxy.whoisaaronbrown.com/proxy/http:/zooclub.ru/attach/16000/16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://all4design.ru/uploads/images/Kids/preview/Kids_12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714752"/>
            <a:ext cx="2520280" cy="2520280"/>
          </a:xfrm>
          <a:prstGeom prst="rect">
            <a:avLst/>
          </a:prstGeom>
          <a:noFill/>
        </p:spPr>
      </p:pic>
      <p:pic>
        <p:nvPicPr>
          <p:cNvPr id="13320" name="Picture 8" descr="http://img1.liveinternet.ru/images/attach/c/6/91/376/91376435_Mayk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929066"/>
            <a:ext cx="1944216" cy="2099620"/>
          </a:xfrm>
          <a:prstGeom prst="rect">
            <a:avLst/>
          </a:prstGeom>
          <a:noFill/>
        </p:spPr>
      </p:pic>
      <p:pic>
        <p:nvPicPr>
          <p:cNvPr id="13322" name="Picture 10" descr="http://www.1papacaio.com.br/modules/Cliparts/gallery/cliparts_variados/roupas/casaco_crianca_azu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214422"/>
            <a:ext cx="2376264" cy="2376264"/>
          </a:xfrm>
          <a:prstGeom prst="rect">
            <a:avLst/>
          </a:prstGeom>
          <a:noFill/>
        </p:spPr>
      </p:pic>
      <p:pic>
        <p:nvPicPr>
          <p:cNvPr id="13324" name="Picture 12" descr="http://www.clipartgratis.it/foto/bambini/giocattoli/giocattoli_10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714488"/>
            <a:ext cx="2160240" cy="1155068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75345" y="274638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Что</a:t>
            </a:r>
            <a:r>
              <a:rPr kumimoji="0" lang="ru-RU" sz="4000" b="1" i="0" u="none" strike="noStrike" kern="0" cap="small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лишнее?</a:t>
            </a:r>
            <a:endParaRPr kumimoji="0" lang="ru-RU" sz="4000" b="1" i="0" u="none" strike="noStrike" kern="0" cap="sm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 descr="http://dragoart.ru/wp-content/uploads/2011/09/hay_to_draw_the_vaz_210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90" b="15866"/>
          <a:stretch>
            <a:fillRect/>
          </a:stretch>
        </p:blipFill>
        <p:spPr bwMode="auto">
          <a:xfrm>
            <a:off x="5237816" y="2204864"/>
            <a:ext cx="2862576" cy="1256561"/>
          </a:xfrm>
          <a:prstGeom prst="rect">
            <a:avLst/>
          </a:prstGeom>
          <a:noFill/>
        </p:spPr>
      </p:pic>
      <p:pic>
        <p:nvPicPr>
          <p:cNvPr id="12308" name="Picture 20" descr="http://arstyle.org/uploads/posts/2010-07/1278040688_1273657786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98" t="8696" r="-1472" b="13043"/>
          <a:stretch>
            <a:fillRect/>
          </a:stretch>
        </p:blipFill>
        <p:spPr bwMode="auto">
          <a:xfrm>
            <a:off x="755576" y="1120954"/>
            <a:ext cx="3672408" cy="2308046"/>
          </a:xfrm>
          <a:prstGeom prst="rect">
            <a:avLst/>
          </a:prstGeom>
          <a:noFill/>
        </p:spPr>
      </p:pic>
      <p:pic>
        <p:nvPicPr>
          <p:cNvPr id="12312" name="Picture 24" descr="http://cliparts.co/cliparts/dT4/o6b/dT4o6bLa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293096"/>
            <a:ext cx="2952328" cy="1656184"/>
          </a:xfrm>
          <a:prstGeom prst="rect">
            <a:avLst/>
          </a:prstGeom>
          <a:noFill/>
        </p:spPr>
      </p:pic>
      <p:pic>
        <p:nvPicPr>
          <p:cNvPr id="12316" name="Picture 28" descr="http://www.sciencethrillers.com/wp-content/uploads/j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85033" flipH="1">
            <a:off x="4897369" y="4066141"/>
            <a:ext cx="3709346" cy="2182793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75345" y="274638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Что</a:t>
            </a:r>
            <a:r>
              <a:rPr kumimoji="0" lang="ru-RU" sz="4000" b="1" i="0" u="none" strike="noStrike" kern="0" cap="small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лишнее?</a:t>
            </a:r>
            <a:endParaRPr kumimoji="0" lang="ru-RU" sz="4000" b="1" i="0" u="none" strike="noStrike" kern="0" cap="sm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igperspective.com/armour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63688" y="1268760"/>
            <a:ext cx="2551607" cy="2736304"/>
          </a:xfrm>
          <a:prstGeom prst="rect">
            <a:avLst/>
          </a:prstGeom>
          <a:noFill/>
        </p:spPr>
      </p:pic>
      <p:pic>
        <p:nvPicPr>
          <p:cNvPr id="11268" name="Picture 4" descr="http://img-fotki.yandex.ru/get/5807/200418627.27/0_10e63f_4671166b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08104" y="1874475"/>
            <a:ext cx="2160240" cy="1842557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5345" y="274638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sm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Что</a:t>
            </a:r>
            <a:r>
              <a:rPr kumimoji="0" lang="ru-RU" sz="4000" b="1" i="0" u="none" strike="noStrike" kern="0" cap="small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лишнее?</a:t>
            </a:r>
            <a:endParaRPr kumimoji="0" lang="ru-RU" sz="4000" b="1" i="0" u="none" strike="noStrike" kern="0" cap="small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11276" name="Picture 12" descr="http://www.maasdelta.nl/dsresource?objectid=default:1218&amp;versionid=&amp;disposition=inlin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933056"/>
            <a:ext cx="3350172" cy="2376264"/>
          </a:xfrm>
          <a:prstGeom prst="rect">
            <a:avLst/>
          </a:prstGeom>
          <a:noFill/>
        </p:spPr>
      </p:pic>
      <p:pic>
        <p:nvPicPr>
          <p:cNvPr id="11282" name="Picture 18" descr="http://www.artsides.ru/big/item_2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159801"/>
            <a:ext cx="1224136" cy="2077511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FF5050"/>
          </a:solidFill>
          <a:ln>
            <a:solidFill>
              <a:srgbClr val="95095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l="1475" t="3102" r="1653" b="2669"/>
          <a:stretch>
            <a:fillRect/>
          </a:stretch>
        </p:blipFill>
        <p:spPr bwMode="auto">
          <a:xfrm>
            <a:off x="683568" y="1501969"/>
            <a:ext cx="4394579" cy="4375303"/>
          </a:xfrm>
          <a:prstGeom prst="rect">
            <a:avLst/>
          </a:prstGeom>
          <a:noFill/>
          <a:ln w="9525">
            <a:solidFill>
              <a:schemeClr val="tx2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876256" y="3212976"/>
            <a:ext cx="913096" cy="924760"/>
          </a:xfrm>
          <a:prstGeom prst="ellipse">
            <a:avLst/>
          </a:pr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876256" y="1772816"/>
            <a:ext cx="921027" cy="794428"/>
          </a:xfrm>
          <a:prstGeom prst="triangle">
            <a:avLst/>
          </a:pr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43674" y="4725144"/>
            <a:ext cx="764274" cy="792088"/>
          </a:xfrm>
          <a:prstGeom prst="rect">
            <a:avLst/>
          </a:pr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428604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5095C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Найди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5095C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недостающую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95095C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фигуру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95095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90379E-6 L -0.32882 0.21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1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58614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buClr>
                <a:schemeClr val="tx1"/>
              </a:buClr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Составь рассказ «В лесу»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16385" name="Picture 1" descr="H:\_ПОРТФОЛИО_\Диагностика\img047.jpg"/>
          <p:cNvPicPr>
            <a:picLocks noChangeAspect="1" noChangeArrowheads="1"/>
          </p:cNvPicPr>
          <p:nvPr/>
        </p:nvPicPr>
        <p:blipFill>
          <a:blip r:embed="rId2" cstate="print"/>
          <a:srcRect l="1764" t="1225" r="2121" b="4429"/>
          <a:stretch>
            <a:fillRect/>
          </a:stretch>
        </p:blipFill>
        <p:spPr bwMode="auto">
          <a:xfrm>
            <a:off x="419850" y="764704"/>
            <a:ext cx="8256606" cy="5832648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2216" t="2101" r="2289" b="2789"/>
          <a:stretch>
            <a:fillRect/>
          </a:stretch>
        </p:blipFill>
        <p:spPr bwMode="auto">
          <a:xfrm>
            <a:off x="323528" y="1196752"/>
            <a:ext cx="5053690" cy="506247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grpSp>
        <p:nvGrpSpPr>
          <p:cNvPr id="32" name="Группа 31"/>
          <p:cNvGrpSpPr/>
          <p:nvPr/>
        </p:nvGrpSpPr>
        <p:grpSpPr>
          <a:xfrm>
            <a:off x="5652120" y="5013176"/>
            <a:ext cx="1036319" cy="896982"/>
            <a:chOff x="5652120" y="5268322"/>
            <a:chExt cx="1036319" cy="896982"/>
          </a:xfrm>
        </p:grpSpPr>
        <p:sp>
          <p:nvSpPr>
            <p:cNvPr id="9" name="Равнобедренный треугольник 8"/>
            <p:cNvSpPr/>
            <p:nvPr/>
          </p:nvSpPr>
          <p:spPr>
            <a:xfrm>
              <a:off x="5652120" y="5268322"/>
              <a:ext cx="1036319" cy="896982"/>
            </a:xfrm>
            <a:prstGeom prst="triangle">
              <a:avLst/>
            </a:prstGeom>
            <a:solidFill>
              <a:srgbClr val="F7F7F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9774" t="12924" r="13422" b="77607"/>
            <a:stretch>
              <a:fillRect/>
            </a:stretch>
          </p:blipFill>
          <p:spPr bwMode="auto">
            <a:xfrm>
              <a:off x="5974219" y="5604746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5724128" y="3284984"/>
            <a:ext cx="873457" cy="928047"/>
            <a:chOff x="5724128" y="3573016"/>
            <a:chExt cx="873457" cy="92804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724128" y="3573016"/>
              <a:ext cx="873457" cy="928047"/>
            </a:xfrm>
            <a:prstGeom prst="rect">
              <a:avLst/>
            </a:prstGeom>
            <a:solidFill>
              <a:srgbClr val="F7F7F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9774" t="12924" r="13422" b="77607"/>
            <a:stretch>
              <a:fillRect/>
            </a:stretch>
          </p:blipFill>
          <p:spPr bwMode="auto">
            <a:xfrm>
              <a:off x="5980060" y="3761584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5580112" y="1556792"/>
            <a:ext cx="1047626" cy="1037230"/>
            <a:chOff x="5580112" y="1844824"/>
            <a:chExt cx="1047626" cy="1037230"/>
          </a:xfrm>
        </p:grpSpPr>
        <p:sp>
          <p:nvSpPr>
            <p:cNvPr id="10" name="Овал 9"/>
            <p:cNvSpPr/>
            <p:nvPr/>
          </p:nvSpPr>
          <p:spPr>
            <a:xfrm>
              <a:off x="5580112" y="1844824"/>
              <a:ext cx="1047626" cy="103723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9774" t="12924" r="13422" b="77607"/>
            <a:stretch>
              <a:fillRect/>
            </a:stretch>
          </p:blipFill>
          <p:spPr bwMode="auto">
            <a:xfrm>
              <a:off x="5911820" y="2086678"/>
              <a:ext cx="36004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8100392" y="3284984"/>
            <a:ext cx="873457" cy="928047"/>
            <a:chOff x="8100392" y="3573016"/>
            <a:chExt cx="873457" cy="92804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100392" y="3573016"/>
              <a:ext cx="873457" cy="928047"/>
            </a:xfrm>
            <a:prstGeom prst="rect">
              <a:avLst/>
            </a:prstGeom>
            <a:solidFill>
              <a:srgbClr val="F7F7F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5665" t="77702" r="77532" b="14181"/>
            <a:stretch>
              <a:fillRect/>
            </a:stretch>
          </p:blipFill>
          <p:spPr bwMode="auto">
            <a:xfrm>
              <a:off x="8370778" y="3785949"/>
              <a:ext cx="36004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7956376" y="1556792"/>
            <a:ext cx="1047626" cy="1037230"/>
            <a:chOff x="7956376" y="1844824"/>
            <a:chExt cx="1047626" cy="1037230"/>
          </a:xfrm>
        </p:grpSpPr>
        <p:sp>
          <p:nvSpPr>
            <p:cNvPr id="7" name="Овал 6"/>
            <p:cNvSpPr/>
            <p:nvPr/>
          </p:nvSpPr>
          <p:spPr>
            <a:xfrm>
              <a:off x="7956376" y="1844824"/>
              <a:ext cx="1047626" cy="103723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5665" t="77702" r="77532" b="14181"/>
            <a:stretch>
              <a:fillRect/>
            </a:stretch>
          </p:blipFill>
          <p:spPr bwMode="auto">
            <a:xfrm>
              <a:off x="8327475" y="2086678"/>
              <a:ext cx="36004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8000177" y="5013176"/>
            <a:ext cx="1036319" cy="896982"/>
            <a:chOff x="8000177" y="5268322"/>
            <a:chExt cx="1036319" cy="896982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8000177" y="5268322"/>
              <a:ext cx="1036319" cy="896982"/>
            </a:xfrm>
            <a:prstGeom prst="triangle">
              <a:avLst/>
            </a:prstGeom>
            <a:solidFill>
              <a:srgbClr val="F7F7F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5665" t="79055" r="77532" b="14181"/>
            <a:stretch>
              <a:fillRect/>
            </a:stretch>
          </p:blipFill>
          <p:spPr bwMode="auto">
            <a:xfrm>
              <a:off x="8368418" y="5656283"/>
              <a:ext cx="3600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Группа 29"/>
          <p:cNvGrpSpPr/>
          <p:nvPr/>
        </p:nvGrpSpPr>
        <p:grpSpPr>
          <a:xfrm>
            <a:off x="6876256" y="3284984"/>
            <a:ext cx="873457" cy="928047"/>
            <a:chOff x="6876256" y="3581073"/>
            <a:chExt cx="873457" cy="92804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876256" y="3581073"/>
              <a:ext cx="873457" cy="928047"/>
            </a:xfrm>
            <a:prstGeom prst="rect">
              <a:avLst/>
            </a:prstGeom>
            <a:solidFill>
              <a:srgbClr val="F7F7F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8927" t="46982" r="45915" b="47121"/>
            <a:stretch>
              <a:fillRect/>
            </a:stretch>
          </p:blipFill>
          <p:spPr bwMode="auto">
            <a:xfrm>
              <a:off x="7232671" y="3868265"/>
              <a:ext cx="272956" cy="313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Группа 32"/>
          <p:cNvGrpSpPr/>
          <p:nvPr/>
        </p:nvGrpSpPr>
        <p:grpSpPr>
          <a:xfrm>
            <a:off x="6804248" y="5013176"/>
            <a:ext cx="1036319" cy="896982"/>
            <a:chOff x="6804248" y="5268322"/>
            <a:chExt cx="1036319" cy="896982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6804248" y="5268322"/>
              <a:ext cx="1036319" cy="896982"/>
            </a:xfrm>
            <a:prstGeom prst="triangle">
              <a:avLst/>
            </a:prstGeom>
            <a:solidFill>
              <a:srgbClr val="F7F7F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8927" t="46982" r="45915" b="47121"/>
            <a:stretch>
              <a:fillRect/>
            </a:stretch>
          </p:blipFill>
          <p:spPr bwMode="auto">
            <a:xfrm>
              <a:off x="7225775" y="5683578"/>
              <a:ext cx="272956" cy="313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Группа 26"/>
          <p:cNvGrpSpPr/>
          <p:nvPr/>
        </p:nvGrpSpPr>
        <p:grpSpPr>
          <a:xfrm>
            <a:off x="6804248" y="1556792"/>
            <a:ext cx="1047626" cy="1037230"/>
            <a:chOff x="6804248" y="1844824"/>
            <a:chExt cx="1047626" cy="1037230"/>
          </a:xfrm>
        </p:grpSpPr>
        <p:sp>
          <p:nvSpPr>
            <p:cNvPr id="5" name="Овал 4"/>
            <p:cNvSpPr/>
            <p:nvPr/>
          </p:nvSpPr>
          <p:spPr>
            <a:xfrm>
              <a:off x="6804248" y="1844824"/>
              <a:ext cx="1047626" cy="1037230"/>
            </a:xfrm>
            <a:prstGeom prst="ellipse">
              <a:avLst/>
            </a:prstGeom>
            <a:solidFill>
              <a:srgbClr val="F7F7F7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8927" t="46982" r="45915" b="47121"/>
            <a:stretch>
              <a:fillRect/>
            </a:stretch>
          </p:blipFill>
          <p:spPr bwMode="auto">
            <a:xfrm>
              <a:off x="7207053" y="2197129"/>
              <a:ext cx="272956" cy="313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79512" y="260648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5095C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Найди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5095C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недостающую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95095C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фигуру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95095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Управляющая кнопка: далее 36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Управляющая кнопка: домой 37">
            <a:hlinkClick r:id="rId5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9056E-6 L -0.30139 0.480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2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1367" t="638" r="788" b="32871"/>
          <a:stretch>
            <a:fillRect/>
          </a:stretch>
        </p:blipFill>
        <p:spPr bwMode="auto">
          <a:xfrm>
            <a:off x="251520" y="1171977"/>
            <a:ext cx="5155258" cy="492131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9075" r="67622" b="15359"/>
          <a:stretch>
            <a:fillRect/>
          </a:stretch>
        </p:blipFill>
        <p:spPr bwMode="auto">
          <a:xfrm>
            <a:off x="5508104" y="1340768"/>
            <a:ext cx="1705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7979" t="84641"/>
          <a:stretch>
            <a:fillRect/>
          </a:stretch>
        </p:blipFill>
        <p:spPr bwMode="auto">
          <a:xfrm>
            <a:off x="7380312" y="4797152"/>
            <a:ext cx="1687132" cy="113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66" t="85018" r="67622"/>
          <a:stretch>
            <a:fillRect/>
          </a:stretch>
        </p:blipFill>
        <p:spPr bwMode="auto">
          <a:xfrm>
            <a:off x="7308304" y="1311984"/>
            <a:ext cx="1681374" cy="110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725" t="69075" r="33474" b="15359"/>
          <a:stretch>
            <a:fillRect/>
          </a:stretch>
        </p:blipFill>
        <p:spPr bwMode="auto">
          <a:xfrm>
            <a:off x="5508104" y="3068960"/>
            <a:ext cx="17281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725" t="84641" r="33474"/>
          <a:stretch>
            <a:fillRect/>
          </a:stretch>
        </p:blipFill>
        <p:spPr bwMode="auto">
          <a:xfrm>
            <a:off x="7308304" y="3012298"/>
            <a:ext cx="1728192" cy="113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7281" t="69075" b="15359"/>
          <a:stretch>
            <a:fillRect/>
          </a:stretch>
        </p:blipFill>
        <p:spPr bwMode="auto">
          <a:xfrm>
            <a:off x="5580112" y="4797152"/>
            <a:ext cx="172391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512" y="260648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5095C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Почини коврик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41 0.17831 L -3.61111E-6 -2.79371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545" descr="Равен_А11_(цветной_вариант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</a:blip>
          <a:srcRect l="11206" t="13508" r="10034" b="48039"/>
          <a:stretch>
            <a:fillRect/>
          </a:stretch>
        </p:blipFill>
        <p:spPr bwMode="auto">
          <a:xfrm>
            <a:off x="1912895" y="1004552"/>
            <a:ext cx="4897519" cy="319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45" descr="Равен_А11_(цветной_вариант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1"/>
              </a:clrFrom>
              <a:clrTo>
                <a:srgbClr val="FFFFF1">
                  <a:alpha val="0"/>
                </a:srgbClr>
              </a:clrTo>
            </a:clrChange>
          </a:blip>
          <a:srcRect l="10048" t="61797" r="63318" b="24604"/>
          <a:stretch>
            <a:fillRect/>
          </a:stretch>
        </p:blipFill>
        <p:spPr bwMode="auto">
          <a:xfrm>
            <a:off x="1624863" y="4293096"/>
            <a:ext cx="1656184" cy="112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45" descr="Равен_А11_(цветной_вариант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6"/>
              </a:clrFrom>
              <a:clrTo>
                <a:srgbClr val="FCFFF6">
                  <a:alpha val="0"/>
                </a:srgbClr>
              </a:clrTo>
            </a:clrChange>
          </a:blip>
          <a:srcRect l="40809" t="62519" r="33345" b="24425"/>
          <a:stretch>
            <a:fillRect/>
          </a:stretch>
        </p:blipFill>
        <p:spPr bwMode="auto">
          <a:xfrm>
            <a:off x="3729278" y="4373944"/>
            <a:ext cx="1607198" cy="108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45" descr="Равен_А11_(цветной_вариант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470" t="61797" r="-2688" b="25192"/>
          <a:stretch>
            <a:fillRect/>
          </a:stretch>
        </p:blipFill>
        <p:spPr bwMode="auto">
          <a:xfrm>
            <a:off x="5729319" y="4313384"/>
            <a:ext cx="1944216" cy="111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45" descr="Равен_А11_(цветной_вариант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48" t="80880" r="64476" b="5241"/>
          <a:stretch>
            <a:fillRect/>
          </a:stretch>
        </p:blipFill>
        <p:spPr bwMode="auto">
          <a:xfrm>
            <a:off x="1619672" y="5582386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545" descr="Равен_А11_(цветной_вариант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14" t="80728" r="33210" b="6396"/>
          <a:stretch>
            <a:fillRect/>
          </a:stretch>
        </p:blipFill>
        <p:spPr bwMode="auto">
          <a:xfrm>
            <a:off x="3713095" y="5576552"/>
            <a:ext cx="1615287" cy="10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45" descr="Равен_А11_(цветной_вариант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690" t="80013" r="-2688" b="5241"/>
          <a:stretch>
            <a:fillRect/>
          </a:stretch>
        </p:blipFill>
        <p:spPr bwMode="auto">
          <a:xfrm>
            <a:off x="5755786" y="5528522"/>
            <a:ext cx="198975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5095C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Почини коврик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0416 -0.2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1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56" descr="Равен_АВ10_(цветной_вариант)"/>
          <p:cNvPicPr>
            <a:picLocks noChangeAspect="1" noChangeArrowheads="1"/>
          </p:cNvPicPr>
          <p:nvPr/>
        </p:nvPicPr>
        <p:blipFill>
          <a:blip r:embed="rId5" cstate="print"/>
          <a:srcRect l="12791" t="12683" r="8140" b="48048"/>
          <a:stretch>
            <a:fillRect/>
          </a:stretch>
        </p:blipFill>
        <p:spPr bwMode="auto">
          <a:xfrm>
            <a:off x="2195736" y="1124744"/>
            <a:ext cx="4896544" cy="3240360"/>
          </a:xfrm>
          <a:prstGeom prst="rect">
            <a:avLst/>
          </a:prstGeom>
          <a:noFill/>
          <a:ln w="9525">
            <a:solidFill>
              <a:schemeClr val="tx2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фото_рисунки\13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 l="50000" t="25307" r="21217" b="58581"/>
          <a:stretch>
            <a:fillRect/>
          </a:stretch>
        </p:blipFill>
        <p:spPr bwMode="auto">
          <a:xfrm>
            <a:off x="4716380" y="2791326"/>
            <a:ext cx="1620252" cy="1192845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2123728" y="4437112"/>
            <a:ext cx="1620252" cy="1192845"/>
            <a:chOff x="2123728" y="4437112"/>
            <a:chExt cx="1620252" cy="1192845"/>
          </a:xfrm>
        </p:grpSpPr>
        <p:pic>
          <p:nvPicPr>
            <p:cNvPr id="6" name="Picture 5" descr="C:\Documents and Settings\Admin\Мои документы\Мои фото_рисунки\13.b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</a:blip>
            <a:srcRect l="50000" t="25307" r="21217" b="58581"/>
            <a:stretch>
              <a:fillRect/>
            </a:stretch>
          </p:blipFill>
          <p:spPr bwMode="auto">
            <a:xfrm>
              <a:off x="2123728" y="4437112"/>
              <a:ext cx="1620252" cy="1192845"/>
            </a:xfrm>
            <a:prstGeom prst="rect">
              <a:avLst/>
            </a:prstGeom>
            <a:noFill/>
          </p:spPr>
        </p:pic>
        <p:pic>
          <p:nvPicPr>
            <p:cNvPr id="3" name="Рисунок 556" descr="Равен_АВ10_(цветной_вариант)"/>
            <p:cNvPicPr>
              <a:picLocks noChangeAspect="1" noChangeArrowheads="1"/>
            </p:cNvPicPr>
            <p:nvPr/>
          </p:nvPicPr>
          <p:blipFill>
            <a:blip r:embed="rId5" cstate="print"/>
            <a:srcRect l="11878" t="62724" r="68362" b="24891"/>
            <a:stretch>
              <a:fillRect/>
            </a:stretch>
          </p:blipFill>
          <p:spPr bwMode="auto">
            <a:xfrm>
              <a:off x="2177654" y="4522510"/>
              <a:ext cx="1223683" cy="106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Группа 13"/>
          <p:cNvGrpSpPr/>
          <p:nvPr/>
        </p:nvGrpSpPr>
        <p:grpSpPr>
          <a:xfrm>
            <a:off x="5868144" y="4437112"/>
            <a:ext cx="1620252" cy="1192845"/>
            <a:chOff x="5868144" y="4581128"/>
            <a:chExt cx="1620252" cy="1192845"/>
          </a:xfrm>
        </p:grpSpPr>
        <p:pic>
          <p:nvPicPr>
            <p:cNvPr id="12" name="Picture 5" descr="C:\Documents and Settings\Admin\Мои документы\Мои фото_рисунки\13.b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</a:blip>
            <a:srcRect l="50000" t="25307" r="21217" b="58581"/>
            <a:stretch>
              <a:fillRect/>
            </a:stretch>
          </p:blipFill>
          <p:spPr bwMode="auto">
            <a:xfrm>
              <a:off x="5868144" y="4581128"/>
              <a:ext cx="1620252" cy="1192845"/>
            </a:xfrm>
            <a:prstGeom prst="rect">
              <a:avLst/>
            </a:prstGeom>
            <a:noFill/>
          </p:spPr>
        </p:pic>
        <p:pic>
          <p:nvPicPr>
            <p:cNvPr id="10" name="Рисунок 556" descr="Равен_АВ10_(цветной_вариант)"/>
            <p:cNvPicPr>
              <a:picLocks noChangeAspect="1" noChangeArrowheads="1"/>
            </p:cNvPicPr>
            <p:nvPr/>
          </p:nvPicPr>
          <p:blipFill>
            <a:blip r:embed="rId5" cstate="print"/>
            <a:srcRect l="71951" t="63031" r="8236" b="24625"/>
            <a:stretch>
              <a:fillRect/>
            </a:stretch>
          </p:blipFill>
          <p:spPr bwMode="auto">
            <a:xfrm>
              <a:off x="5940152" y="4653136"/>
              <a:ext cx="1226916" cy="1064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3995936" y="4437112"/>
            <a:ext cx="1620252" cy="1192845"/>
            <a:chOff x="1331640" y="4797152"/>
            <a:chExt cx="1620252" cy="1192845"/>
          </a:xfrm>
        </p:grpSpPr>
        <p:pic>
          <p:nvPicPr>
            <p:cNvPr id="9" name="Picture 5" descr="C:\Documents and Settings\Admin\Мои документы\Мои фото_рисунки\13.b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</a:blip>
            <a:srcRect l="50000" t="25307" r="21217" b="58581"/>
            <a:stretch>
              <a:fillRect/>
            </a:stretch>
          </p:blipFill>
          <p:spPr bwMode="auto">
            <a:xfrm>
              <a:off x="1331640" y="4797152"/>
              <a:ext cx="1620252" cy="1192845"/>
            </a:xfrm>
            <a:prstGeom prst="rect">
              <a:avLst/>
            </a:prstGeom>
            <a:noFill/>
          </p:spPr>
        </p:pic>
        <p:pic>
          <p:nvPicPr>
            <p:cNvPr id="7" name="Рисунок 556" descr="Равен_АВ10_(цветной_вариант)"/>
            <p:cNvPicPr>
              <a:picLocks noChangeAspect="1" noChangeArrowheads="1"/>
            </p:cNvPicPr>
            <p:nvPr/>
          </p:nvPicPr>
          <p:blipFill>
            <a:blip r:embed="rId5" cstate="print"/>
            <a:srcRect l="41652" t="62850" r="38162" b="24620"/>
            <a:stretch>
              <a:fillRect/>
            </a:stretch>
          </p:blipFill>
          <p:spPr bwMode="auto">
            <a:xfrm>
              <a:off x="1403648" y="4869160"/>
              <a:ext cx="125006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2123728" y="5589240"/>
            <a:ext cx="1620252" cy="1192845"/>
            <a:chOff x="2118538" y="5620531"/>
            <a:chExt cx="1620252" cy="1192845"/>
          </a:xfrm>
        </p:grpSpPr>
        <p:pic>
          <p:nvPicPr>
            <p:cNvPr id="15" name="Picture 5" descr="C:\Documents and Settings\Admin\Мои документы\Мои фото_рисунки\13.b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</a:blip>
            <a:srcRect l="50000" t="25307" r="21217" b="58581"/>
            <a:stretch>
              <a:fillRect/>
            </a:stretch>
          </p:blipFill>
          <p:spPr bwMode="auto">
            <a:xfrm>
              <a:off x="2118538" y="5620531"/>
              <a:ext cx="1620252" cy="1192845"/>
            </a:xfrm>
            <a:prstGeom prst="rect">
              <a:avLst/>
            </a:prstGeom>
            <a:noFill/>
          </p:spPr>
        </p:pic>
        <p:pic>
          <p:nvPicPr>
            <p:cNvPr id="13" name="Рисунок 556" descr="Равен_АВ10_(цветной_вариант)"/>
            <p:cNvPicPr>
              <a:picLocks noChangeAspect="1" noChangeArrowheads="1"/>
            </p:cNvPicPr>
            <p:nvPr/>
          </p:nvPicPr>
          <p:blipFill>
            <a:blip r:embed="rId5" cstate="print"/>
            <a:srcRect l="11684" t="81007" r="68504" b="6789"/>
            <a:stretch>
              <a:fillRect/>
            </a:stretch>
          </p:blipFill>
          <p:spPr bwMode="auto">
            <a:xfrm>
              <a:off x="2180865" y="5707705"/>
              <a:ext cx="1237505" cy="1048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3995936" y="5589240"/>
            <a:ext cx="1620252" cy="1192845"/>
            <a:chOff x="3995936" y="5665155"/>
            <a:chExt cx="1620252" cy="1192845"/>
          </a:xfrm>
        </p:grpSpPr>
        <p:pic>
          <p:nvPicPr>
            <p:cNvPr id="19" name="Picture 5" descr="C:\Documents and Settings\Admin\Мои документы\Мои фото_рисунки\13.b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</a:blip>
            <a:srcRect l="50000" t="25307" r="21217" b="58581"/>
            <a:stretch>
              <a:fillRect/>
            </a:stretch>
          </p:blipFill>
          <p:spPr bwMode="auto">
            <a:xfrm>
              <a:off x="3995936" y="5665155"/>
              <a:ext cx="1620252" cy="1192845"/>
            </a:xfrm>
            <a:prstGeom prst="rect">
              <a:avLst/>
            </a:prstGeom>
            <a:noFill/>
          </p:spPr>
        </p:pic>
        <p:pic>
          <p:nvPicPr>
            <p:cNvPr id="17" name="Рисунок 556" descr="Равен_АВ10_(цветной_вариант)"/>
            <p:cNvPicPr>
              <a:picLocks noChangeAspect="1" noChangeArrowheads="1"/>
            </p:cNvPicPr>
            <p:nvPr/>
          </p:nvPicPr>
          <p:blipFill>
            <a:blip r:embed="rId5" cstate="print"/>
            <a:srcRect l="41387" t="81207" r="38574" b="6655"/>
            <a:stretch>
              <a:fillRect/>
            </a:stretch>
          </p:blipFill>
          <p:spPr bwMode="auto">
            <a:xfrm>
              <a:off x="4064220" y="5752970"/>
              <a:ext cx="1240971" cy="105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5868144" y="5589240"/>
            <a:ext cx="1620252" cy="1192845"/>
            <a:chOff x="5724128" y="5665155"/>
            <a:chExt cx="1620252" cy="1192845"/>
          </a:xfrm>
        </p:grpSpPr>
        <p:pic>
          <p:nvPicPr>
            <p:cNvPr id="20" name="Picture 5" descr="C:\Documents and Settings\Admin\Мои документы\Мои фото_рисунки\13.bmp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08080"/>
                </a:clrFrom>
                <a:clrTo>
                  <a:srgbClr val="808080">
                    <a:alpha val="0"/>
                  </a:srgbClr>
                </a:clrTo>
              </a:clrChange>
            </a:blip>
            <a:srcRect l="50000" t="25307" r="21217" b="58581"/>
            <a:stretch>
              <a:fillRect/>
            </a:stretch>
          </p:blipFill>
          <p:spPr bwMode="auto">
            <a:xfrm>
              <a:off x="5724128" y="5665155"/>
              <a:ext cx="1620252" cy="1192845"/>
            </a:xfrm>
            <a:prstGeom prst="rect">
              <a:avLst/>
            </a:prstGeom>
            <a:noFill/>
          </p:spPr>
        </p:pic>
        <p:pic>
          <p:nvPicPr>
            <p:cNvPr id="18" name="Рисунок 556" descr="Равен_АВ10_(цветной_вариант)"/>
            <p:cNvPicPr>
              <a:picLocks noChangeAspect="1" noChangeArrowheads="1"/>
            </p:cNvPicPr>
            <p:nvPr/>
          </p:nvPicPr>
          <p:blipFill>
            <a:blip r:embed="rId5" cstate="print"/>
            <a:srcRect l="71446" t="81208" r="8515" b="6523"/>
            <a:stretch>
              <a:fillRect/>
            </a:stretch>
          </p:blipFill>
          <p:spPr bwMode="auto">
            <a:xfrm>
              <a:off x="5781240" y="5747570"/>
              <a:ext cx="1240972" cy="105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95095C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Почини коврик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Управляющая кнопка: далее 25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Управляющая кнопка: домой 26">
            <a:hlinkClick r:id="rId7" action="ppaction://hlinksldjump" highlightClick="1"/>
          </p:cNvPr>
          <p:cNvSpPr/>
          <p:nvPr/>
        </p:nvSpPr>
        <p:spPr>
          <a:xfrm>
            <a:off x="8572528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1619E-6 L -0.12743 -0.237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11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85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3645024"/>
            <a:ext cx="3493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Молодец!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23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5268" t="3544" r="402"/>
          <a:stretch>
            <a:fillRect/>
          </a:stretch>
        </p:blipFill>
        <p:spPr bwMode="auto">
          <a:xfrm>
            <a:off x="2000232" y="735309"/>
            <a:ext cx="4857784" cy="597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58614"/>
            <a:ext cx="8768655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buClr>
                <a:schemeClr val="tx1"/>
              </a:buClr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Что художник перепутал?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0162968">
            <a:off x="4968096" y="1263332"/>
            <a:ext cx="935999" cy="730935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83768" y="1772816"/>
            <a:ext cx="1440160" cy="86409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08104" y="1988840"/>
            <a:ext cx="648072" cy="504056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35896" y="764704"/>
            <a:ext cx="864096" cy="720080"/>
          </a:xfrm>
          <a:prstGeom prst="ellipse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491880" y="3140968"/>
            <a:ext cx="1008112" cy="93610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92080" y="3933056"/>
            <a:ext cx="792088" cy="6480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67744" y="5157192"/>
            <a:ext cx="1152128" cy="122413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148064" y="4725144"/>
            <a:ext cx="576064" cy="43204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 rot="21052423">
            <a:off x="3819458" y="5373574"/>
            <a:ext cx="1872208" cy="6480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67744" y="4149080"/>
            <a:ext cx="792088" cy="648072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Управляющая кнопка: домой 19">
            <a:hlinkClick r:id="rId4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КОЛИЧЕСТВЕННЫЕ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ПРЕДСТАВЛЕНИЯ И СЧЕТ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C3300"/>
                </a:solidFill>
                <a:latin typeface="Georgia" panose="02040502050405020303" pitchFamily="18" charset="0"/>
              </a:rPr>
              <a:t>Сколько конфет у Миши?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357430"/>
            <a:ext cx="10337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357430"/>
            <a:ext cx="10337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67112" y="2357430"/>
            <a:ext cx="10337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Подборка детей в векторе  |   A selection of children vect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55" r="23955"/>
          <a:stretch>
            <a:fillRect/>
          </a:stretch>
        </p:blipFill>
        <p:spPr bwMode="auto">
          <a:xfrm flipH="1">
            <a:off x="178022" y="3286124"/>
            <a:ext cx="1607896" cy="3360739"/>
          </a:xfrm>
          <a:prstGeom prst="rect">
            <a:avLst/>
          </a:prstGeom>
          <a:noFill/>
        </p:spPr>
      </p:pic>
      <p:pic>
        <p:nvPicPr>
          <p:cNvPr id="9224" name="Picture 8" descr="https://im0-tub-ru.yandex.net/i?id=2a19d7ec3685a5ce9dd8e072d798c949&amp;n=33&amp;h=215&amp;w=2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9538">
            <a:off x="4367924" y="3730766"/>
            <a:ext cx="1991873" cy="1991874"/>
          </a:xfrm>
          <a:prstGeom prst="rect">
            <a:avLst/>
          </a:prstGeom>
          <a:noFill/>
        </p:spPr>
      </p:pic>
      <p:pic>
        <p:nvPicPr>
          <p:cNvPr id="9220" name="Picture 4" descr="https://im2-tub-ru.yandex.net/i?id=946f876bfaba2dd4f8c6fd958b1d8c81&amp;n=33&amp;h=215&amp;w=35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572008"/>
            <a:ext cx="3100607" cy="1862097"/>
          </a:xfrm>
          <a:prstGeom prst="rect">
            <a:avLst/>
          </a:prstGeom>
          <a:noFill/>
        </p:spPr>
      </p:pic>
      <p:pic>
        <p:nvPicPr>
          <p:cNvPr id="12" name="Picture 4" descr="https://im2-tub-ru.yandex.net/i?id=946f876bfaba2dd4f8c6fd958b1d8c81&amp;n=33&amp;h=215&amp;w=35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507852" flipV="1">
            <a:off x="5656632" y="4223214"/>
            <a:ext cx="3067762" cy="1842372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CC3300"/>
                </a:solidFill>
                <a:latin typeface="Georgia" panose="02040502050405020303" pitchFamily="18" charset="0"/>
              </a:rPr>
              <a:t>Какое число меньше?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2643182"/>
            <a:ext cx="10337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2643182"/>
            <a:ext cx="10337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3" name="Picture 1" descr="F:\Картинки\Картинки\images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3482" y="3598675"/>
            <a:ext cx="2173939" cy="3110583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2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643050"/>
            <a:ext cx="20208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0005" y="1643050"/>
            <a:ext cx="20208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467" y="3933056"/>
            <a:ext cx="26003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805264"/>
            <a:ext cx="21240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428596" y="357166"/>
            <a:ext cx="8229600" cy="85725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Какое число стоит после пяти?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2500298" y="2571744"/>
            <a:ext cx="1071570" cy="1071570"/>
          </a:xfrm>
          <a:prstGeom prst="ellipse">
            <a:avLst/>
          </a:prstGeom>
          <a:solidFill>
            <a:srgbClr val="F7F7F7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rgbClr val="007434"/>
                </a:solidFill>
              </a:rPr>
              <a:t>5</a:t>
            </a:r>
            <a:endParaRPr lang="ru-RU" sz="4400" b="1" dirty="0">
              <a:solidFill>
                <a:srgbClr val="007434"/>
              </a:solidFill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881122" y="4214818"/>
            <a:ext cx="1071570" cy="1071570"/>
          </a:xfrm>
          <a:prstGeom prst="ellipse">
            <a:avLst/>
          </a:prstGeom>
          <a:solidFill>
            <a:srgbClr val="F7F7F7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rgbClr val="007434"/>
                </a:solidFill>
              </a:rPr>
              <a:t>4</a:t>
            </a:r>
            <a:endParaRPr lang="ru-RU" sz="4400" b="1" dirty="0">
              <a:solidFill>
                <a:srgbClr val="007434"/>
              </a:solidFill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6452758" y="4214818"/>
            <a:ext cx="1071570" cy="1071570"/>
          </a:xfrm>
          <a:prstGeom prst="ellipse">
            <a:avLst/>
          </a:prstGeom>
          <a:solidFill>
            <a:srgbClr val="F7F7F7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rgbClr val="007434"/>
                </a:solidFill>
              </a:rPr>
              <a:t>7</a:t>
            </a:r>
            <a:endParaRPr lang="ru-RU" sz="4400" b="1" dirty="0">
              <a:solidFill>
                <a:srgbClr val="007434"/>
              </a:solidFill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238048" y="4214818"/>
            <a:ext cx="1071570" cy="1071570"/>
          </a:xfrm>
          <a:prstGeom prst="ellipse">
            <a:avLst/>
          </a:prstGeom>
          <a:solidFill>
            <a:srgbClr val="F7F7F7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smtClean="0">
                <a:solidFill>
                  <a:srgbClr val="007434"/>
                </a:solidFill>
              </a:rPr>
              <a:t>6</a:t>
            </a:r>
            <a:endParaRPr lang="ru-RU" sz="4400" b="1" dirty="0">
              <a:solidFill>
                <a:srgbClr val="007434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7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9639E-6 L 0.229 -0.234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17788" y="2060575"/>
            <a:ext cx="4186237" cy="3025775"/>
            <a:chOff x="703" y="1298"/>
            <a:chExt cx="2637" cy="1906"/>
          </a:xfrm>
        </p:grpSpPr>
        <p:pic>
          <p:nvPicPr>
            <p:cNvPr id="3087" name="Picture 5" descr="2 вишни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" y="1389"/>
              <a:ext cx="1645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973" y="1298"/>
              <a:ext cx="1367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972721" y="4105285"/>
            <a:ext cx="527709" cy="830997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3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078" name="Oval 17"/>
          <p:cNvSpPr>
            <a:spLocks noChangeArrowheads="1"/>
          </p:cNvSpPr>
          <p:nvPr/>
        </p:nvSpPr>
        <p:spPr bwMode="auto">
          <a:xfrm>
            <a:off x="2208201" y="5572140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5072066" y="5586433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6423043" y="5586433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3083" name="Oval 22"/>
          <p:cNvSpPr>
            <a:spLocks noChangeArrowheads="1"/>
          </p:cNvSpPr>
          <p:nvPr/>
        </p:nvSpPr>
        <p:spPr bwMode="auto">
          <a:xfrm>
            <a:off x="3643306" y="5586433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500034" y="428604"/>
            <a:ext cx="8229600" cy="1357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Georgia" panose="02040502050405020303" pitchFamily="18" charset="0"/>
                <a:cs typeface="+mn-cs"/>
              </a:rPr>
              <a:t>Какое число стоит между тремя и пятью?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786446" y="4105285"/>
            <a:ext cx="523875" cy="823913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9685E-6 L -0.08629 -0.207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10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_e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</p:childTnLst>
        </p:cTn>
      </p:par>
    </p:tnLst>
    <p:bldLst>
      <p:bldP spid="3078" grpId="0" animBg="1"/>
      <p:bldP spid="3091" grpId="0" animBg="1"/>
      <p:bldP spid="3093" grpId="0" animBg="1"/>
      <p:bldP spid="30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1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2491"/>
            <a:ext cx="9144000" cy="17661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На лужайке стоял пенек,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а из-за пенька торчали 6 ушек зайчиков.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Сколько зайчиков сидело за пеньком?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5534561"/>
            <a:ext cx="8691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ru-RU" sz="8000" b="1" cap="none" spc="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Picture 3" descr="H:\Картинки\Картинки\eEPpkQ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38518" y="2996952"/>
            <a:ext cx="1172112" cy="2448272"/>
          </a:xfrm>
          <a:prstGeom prst="rect">
            <a:avLst/>
          </a:prstGeom>
          <a:noFill/>
        </p:spPr>
      </p:pic>
      <p:pic>
        <p:nvPicPr>
          <p:cNvPr id="14" name="Picture 3" descr="H:\Картинки\Картинки\eEPpkQ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99363" flipH="1">
            <a:off x="3066737" y="3044518"/>
            <a:ext cx="1186852" cy="2701962"/>
          </a:xfrm>
          <a:prstGeom prst="rect">
            <a:avLst/>
          </a:prstGeom>
          <a:noFill/>
        </p:spPr>
      </p:pic>
      <p:pic>
        <p:nvPicPr>
          <p:cNvPr id="1027" name="Picture 3" descr="H:\Картинки\Картинки\eEPpkQ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7751">
            <a:off x="4657030" y="3108099"/>
            <a:ext cx="1105677" cy="2557461"/>
          </a:xfrm>
          <a:prstGeom prst="rect">
            <a:avLst/>
          </a:prstGeom>
          <a:noFill/>
        </p:spPr>
      </p:pic>
      <p:pic>
        <p:nvPicPr>
          <p:cNvPr id="1033" name="Picture 9" descr="http://www.mammaliandaily.com/wp-content/uploads/2014/04/tree-hack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6" y="-9013825"/>
            <a:ext cx="2277141" cy="1872000"/>
          </a:xfrm>
          <a:prstGeom prst="rect">
            <a:avLst/>
          </a:prstGeom>
          <a:noFill/>
        </p:spPr>
      </p:pic>
      <p:pic>
        <p:nvPicPr>
          <p:cNvPr id="1034" name="Picture 10" descr="D:\ДОКУМЕНТЫ\Картиночки для презентаций\пенек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14" t="11019" r="7884" b="10275"/>
          <a:stretch>
            <a:fillRect/>
          </a:stretch>
        </p:blipFill>
        <p:spPr bwMode="auto">
          <a:xfrm rot="21428054">
            <a:off x="1761621" y="4148695"/>
            <a:ext cx="5400600" cy="2098939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previousslide" highlightClick="1"/>
          </p:cNvPr>
          <p:cNvSpPr/>
          <p:nvPr/>
        </p:nvSpPr>
        <p:spPr>
          <a:xfrm flipH="1">
            <a:off x="7812360" y="6309320"/>
            <a:ext cx="432048" cy="404664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9" action="ppaction://hlinksldjump" highlightClick="1"/>
          </p:cNvPr>
          <p:cNvSpPr/>
          <p:nvPr/>
        </p:nvSpPr>
        <p:spPr>
          <a:xfrm>
            <a:off x="8501090" y="142852"/>
            <a:ext cx="428628" cy="428628"/>
          </a:xfrm>
          <a:prstGeom prst="actionButtonHom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lode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pomarancz myszka komp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pomarancz myszka komp</Template>
  <TotalTime>1283</TotalTime>
  <Words>239</Words>
  <Application>Microsoft Office PowerPoint</Application>
  <PresentationFormat>Экран (4:3)</PresentationFormat>
  <Paragraphs>73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AngsanaUPC</vt:lpstr>
      <vt:lpstr>Arial</vt:lpstr>
      <vt:lpstr>Calibri</vt:lpstr>
      <vt:lpstr>Georgia</vt:lpstr>
      <vt:lpstr>Times New Roman</vt:lpstr>
      <vt:lpstr>pomarancz myszka komp</vt:lpstr>
      <vt:lpstr>1_Default Design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КОЛИЧЕСТВЕННЫЕ  ПРЕДСТАВЛЕНИЯ И СЧЕТ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Зрительная память</vt:lpstr>
      <vt:lpstr>Презентация PowerPoint</vt:lpstr>
      <vt:lpstr>Подбери самую подходящую картинку для слова</vt:lpstr>
      <vt:lpstr>Подбери самую подходящую картинку для слова</vt:lpstr>
      <vt:lpstr>Подбери самую подходящую картинку для слова</vt:lpstr>
      <vt:lpstr>Подбери самую подходящую картинку для слова</vt:lpstr>
      <vt:lpstr>Подбери самую подходящую картинку для слова</vt:lpstr>
      <vt:lpstr>Вспомни слова, которые назывались к этим картинкам</vt:lpstr>
      <vt:lpstr>Выбери подходящий предмет</vt:lpstr>
      <vt:lpstr>Выбери подходящий предмет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keywords>бесплатные шаблоны</cp:keywords>
  <cp:lastModifiedBy>Пользователь Windows</cp:lastModifiedBy>
  <cp:revision>137</cp:revision>
  <dcterms:created xsi:type="dcterms:W3CDTF">2012-12-02T08:12:01Z</dcterms:created>
  <dcterms:modified xsi:type="dcterms:W3CDTF">2020-05-01T13:30:50Z</dcterms:modified>
</cp:coreProperties>
</file>